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heme/theme2.xml" ContentType="application/vnd.openxmlformats-officedocument.theme+xml"/>
  <Override PartName="/ppt/tags/tag22.xml" ContentType="application/vnd.openxmlformats-officedocument.presentationml.tags+xml"/>
  <Override PartName="/ppt/notesSlides/notesSlide1.xml" ContentType="application/vnd.openxmlformats-officedocument.presentationml.notesSlide+xml"/>
  <Override PartName="/ppt/tags/tag23.xml" ContentType="application/vnd.openxmlformats-officedocument.presentationml.tags+xml"/>
  <Override PartName="/ppt/notesSlides/notesSlide2.xml" ContentType="application/vnd.openxmlformats-officedocument.presentationml.notesSlide+xml"/>
  <Override PartName="/ppt/tags/tag24.xml" ContentType="application/vnd.openxmlformats-officedocument.presentationml.tags+xml"/>
  <Override PartName="/ppt/notesSlides/notesSlide3.xml" ContentType="application/vnd.openxmlformats-officedocument.presentationml.notesSlide+xml"/>
  <Override PartName="/ppt/tags/tag25.xml" ContentType="application/vnd.openxmlformats-officedocument.presentationml.tags+xml"/>
  <Override PartName="/ppt/notesSlides/notesSlide4.xml" ContentType="application/vnd.openxmlformats-officedocument.presentationml.notesSlide+xml"/>
  <Override PartName="/ppt/tags/tag26.xml" ContentType="application/vnd.openxmlformats-officedocument.presentationml.tags+xml"/>
  <Override PartName="/ppt/notesSlides/notesSlide5.xml" ContentType="application/vnd.openxmlformats-officedocument.presentationml.notesSlide+xml"/>
  <Override PartName="/ppt/tags/tag27.xml" ContentType="application/vnd.openxmlformats-officedocument.presentationml.tags+xml"/>
  <Override PartName="/ppt/notesSlides/notesSlide6.xml" ContentType="application/vnd.openxmlformats-officedocument.presentationml.notesSlide+xml"/>
  <Override PartName="/ppt/tags/tag28.xml" ContentType="application/vnd.openxmlformats-officedocument.presentationml.tags+xml"/>
  <Override PartName="/ppt/notesSlides/notesSlide7.xml" ContentType="application/vnd.openxmlformats-officedocument.presentationml.notesSlide+xml"/>
  <Override PartName="/ppt/tags/tag29.xml" ContentType="application/vnd.openxmlformats-officedocument.presentationml.tags+xml"/>
  <Override PartName="/ppt/notesSlides/notesSlide8.xml" ContentType="application/vnd.openxmlformats-officedocument.presentationml.notesSlide+xml"/>
  <Override PartName="/ppt/tags/tag30.xml" ContentType="application/vnd.openxmlformats-officedocument.presentationml.tags+xml"/>
  <Override PartName="/ppt/notesSlides/notesSlide9.xml" ContentType="application/vnd.openxmlformats-officedocument.presentationml.notesSlide+xml"/>
  <Override PartName="/ppt/tags/tag31.xml" ContentType="application/vnd.openxmlformats-officedocument.presentationml.tags+xml"/>
  <Override PartName="/ppt/notesSlides/notesSlide10.xml" ContentType="application/vnd.openxmlformats-officedocument.presentationml.notesSlide+xml"/>
  <Override PartName="/ppt/tags/tag32.xml" ContentType="application/vnd.openxmlformats-officedocument.presentationml.tags+xml"/>
  <Override PartName="/ppt/notesSlides/notesSlide11.xml" ContentType="application/vnd.openxmlformats-officedocument.presentationml.notesSlide+xml"/>
  <Override PartName="/ppt/tags/tag33.xml" ContentType="application/vnd.openxmlformats-officedocument.presentationml.tags+xml"/>
  <Override PartName="/ppt/notesSlides/notesSlide12.xml" ContentType="application/vnd.openxmlformats-officedocument.presentationml.notesSlide+xml"/>
  <Override PartName="/ppt/tags/tag34.xml" ContentType="application/vnd.openxmlformats-officedocument.presentationml.tags+xml"/>
  <Override PartName="/ppt/notesSlides/notesSlide13.xml" ContentType="application/vnd.openxmlformats-officedocument.presentationml.notesSlide+xml"/>
  <Override PartName="/ppt/tags/tag35.xml" ContentType="application/vnd.openxmlformats-officedocument.presentationml.tags+xml"/>
  <Override PartName="/ppt/notesSlides/notesSlide14.xml" ContentType="application/vnd.openxmlformats-officedocument.presentationml.notesSlide+xml"/>
  <Override PartName="/ppt/tags/tag36.xml" ContentType="application/vnd.openxmlformats-officedocument.presentationml.tags+xml"/>
  <Override PartName="/ppt/notesSlides/notesSlide15.xml" ContentType="application/vnd.openxmlformats-officedocument.presentationml.notesSlide+xml"/>
  <Override PartName="/ppt/tags/tag37.xml" ContentType="application/vnd.openxmlformats-officedocument.presentationml.tags+xml"/>
  <Override PartName="/ppt/notesSlides/notesSlide16.xml" ContentType="application/vnd.openxmlformats-officedocument.presentationml.notesSlide+xml"/>
  <Override PartName="/ppt/tags/tag38.xml" ContentType="application/vnd.openxmlformats-officedocument.presentationml.tags+xml"/>
  <Override PartName="/ppt/notesSlides/notesSlide17.xml" ContentType="application/vnd.openxmlformats-officedocument.presentationml.notesSlide+xml"/>
  <Override PartName="/ppt/tags/tag39.xml" ContentType="application/vnd.openxmlformats-officedocument.presentationml.tags+xml"/>
  <Override PartName="/ppt/notesSlides/notesSlide18.xml" ContentType="application/vnd.openxmlformats-officedocument.presentationml.notesSlide+xml"/>
  <Override PartName="/ppt/tags/tag40.xml" ContentType="application/vnd.openxmlformats-officedocument.presentationml.tags+xml"/>
  <Override PartName="/ppt/notesSlides/notesSlide19.xml" ContentType="application/vnd.openxmlformats-officedocument.presentationml.notesSlide+xml"/>
  <Override PartName="/ppt/tags/tag41.xml" ContentType="application/vnd.openxmlformats-officedocument.presentationml.tags+xml"/>
  <Override PartName="/ppt/notesSlides/notesSlide20.xml" ContentType="application/vnd.openxmlformats-officedocument.presentationml.notesSlide+xml"/>
  <Override PartName="/ppt/tags/tag42.xml" ContentType="application/vnd.openxmlformats-officedocument.presentationml.tags+xml"/>
  <Override PartName="/ppt/notesSlides/notesSlide21.xml" ContentType="application/vnd.openxmlformats-officedocument.presentationml.notesSlide+xml"/>
  <Override PartName="/ppt/tags/tag43.xml" ContentType="application/vnd.openxmlformats-officedocument.presentationml.tags+xml"/>
  <Override PartName="/ppt/notesSlides/notesSlide22.xml" ContentType="application/vnd.openxmlformats-officedocument.presentationml.notesSlide+xml"/>
  <Override PartName="/ppt/tags/tag44.xml" ContentType="application/vnd.openxmlformats-officedocument.presentationml.tags+xml"/>
  <Override PartName="/ppt/notesSlides/notesSlide23.xml" ContentType="application/vnd.openxmlformats-officedocument.presentationml.notesSlide+xml"/>
  <Override PartName="/ppt/tags/tag45.xml" ContentType="application/vnd.openxmlformats-officedocument.presentationml.tags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4"/>
  </p:notesMasterIdLst>
  <p:sldIdLst>
    <p:sldId id="954" r:id="rId2"/>
    <p:sldId id="955" r:id="rId3"/>
    <p:sldId id="956" r:id="rId4"/>
    <p:sldId id="957" r:id="rId5"/>
    <p:sldId id="958" r:id="rId6"/>
    <p:sldId id="959" r:id="rId7"/>
    <p:sldId id="960" r:id="rId8"/>
    <p:sldId id="961" r:id="rId9"/>
    <p:sldId id="962" r:id="rId10"/>
    <p:sldId id="963" r:id="rId11"/>
    <p:sldId id="964" r:id="rId12"/>
    <p:sldId id="965" r:id="rId13"/>
    <p:sldId id="966" r:id="rId14"/>
    <p:sldId id="967" r:id="rId15"/>
    <p:sldId id="968" r:id="rId16"/>
    <p:sldId id="969" r:id="rId17"/>
    <p:sldId id="970" r:id="rId18"/>
    <p:sldId id="971" r:id="rId19"/>
    <p:sldId id="972" r:id="rId20"/>
    <p:sldId id="973" r:id="rId21"/>
    <p:sldId id="974" r:id="rId22"/>
    <p:sldId id="975" r:id="rId23"/>
    <p:sldId id="976" r:id="rId24"/>
    <p:sldId id="977" r:id="rId25"/>
    <p:sldId id="257" r:id="rId26"/>
    <p:sldId id="625" r:id="rId27"/>
    <p:sldId id="609" r:id="rId28"/>
    <p:sldId id="948" r:id="rId29"/>
    <p:sldId id="949" r:id="rId30"/>
    <p:sldId id="857" r:id="rId31"/>
    <p:sldId id="856" r:id="rId32"/>
    <p:sldId id="858" r:id="rId33"/>
    <p:sldId id="912" r:id="rId34"/>
    <p:sldId id="859" r:id="rId35"/>
    <p:sldId id="914" r:id="rId36"/>
    <p:sldId id="915" r:id="rId37"/>
    <p:sldId id="916" r:id="rId38"/>
    <p:sldId id="917" r:id="rId39"/>
    <p:sldId id="860" r:id="rId40"/>
    <p:sldId id="947" r:id="rId41"/>
    <p:sldId id="918" r:id="rId42"/>
    <p:sldId id="861" r:id="rId43"/>
    <p:sldId id="920" r:id="rId44"/>
    <p:sldId id="921" r:id="rId45"/>
    <p:sldId id="922" r:id="rId46"/>
    <p:sldId id="923" r:id="rId47"/>
    <p:sldId id="862" r:id="rId48"/>
    <p:sldId id="924" r:id="rId49"/>
    <p:sldId id="863" r:id="rId50"/>
    <p:sldId id="925" r:id="rId51"/>
    <p:sldId id="926" r:id="rId52"/>
    <p:sldId id="927" r:id="rId53"/>
    <p:sldId id="928" r:id="rId54"/>
    <p:sldId id="864" r:id="rId55"/>
    <p:sldId id="865" r:id="rId56"/>
    <p:sldId id="866" r:id="rId57"/>
    <p:sldId id="950" r:id="rId58"/>
    <p:sldId id="951" r:id="rId59"/>
    <p:sldId id="867" r:id="rId60"/>
    <p:sldId id="868" r:id="rId61"/>
    <p:sldId id="952" r:id="rId62"/>
    <p:sldId id="869" r:id="rId63"/>
    <p:sldId id="870" r:id="rId64"/>
    <p:sldId id="871" r:id="rId65"/>
    <p:sldId id="873" r:id="rId66"/>
    <p:sldId id="953" r:id="rId67"/>
    <p:sldId id="875" r:id="rId68"/>
    <p:sldId id="874" r:id="rId69"/>
    <p:sldId id="877" r:id="rId70"/>
    <p:sldId id="878" r:id="rId71"/>
    <p:sldId id="929" r:id="rId72"/>
    <p:sldId id="930" r:id="rId73"/>
    <p:sldId id="931" r:id="rId74"/>
    <p:sldId id="932" r:id="rId75"/>
    <p:sldId id="879" r:id="rId76"/>
    <p:sldId id="880" r:id="rId77"/>
    <p:sldId id="881" r:id="rId78"/>
    <p:sldId id="882" r:id="rId79"/>
    <p:sldId id="883" r:id="rId80"/>
    <p:sldId id="884" r:id="rId81"/>
    <p:sldId id="885" r:id="rId82"/>
    <p:sldId id="933" r:id="rId83"/>
    <p:sldId id="935" r:id="rId84"/>
    <p:sldId id="937" r:id="rId85"/>
    <p:sldId id="938" r:id="rId86"/>
    <p:sldId id="934" r:id="rId87"/>
    <p:sldId id="886" r:id="rId88"/>
    <p:sldId id="887" r:id="rId89"/>
    <p:sldId id="888" r:id="rId90"/>
    <p:sldId id="939" r:id="rId91"/>
    <p:sldId id="940" r:id="rId92"/>
    <p:sldId id="941" r:id="rId93"/>
  </p:sldIdLst>
  <p:sldSz cx="9144000" cy="5143500" type="screen16x9"/>
  <p:notesSz cx="6858000" cy="9144000"/>
  <p:defaultTextStyle>
    <a:defPPr>
      <a:defRPr lang="zh-CN"/>
    </a:defPPr>
    <a:lvl1pPr marL="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5BE263C-DBD7-4A20-BB59-AAB30ACAA65A}" styleName="中度样式 3 - 强调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EC20E35-A176-4012-BC5E-935CFFF8708E}" styleName="中度样式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B344D84-9AFB-497E-A393-DC336BA19D2E}" styleName="中度样式 3 - 强调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112" autoAdjust="0"/>
    <p:restoredTop sz="93186" autoAdjust="0"/>
  </p:normalViewPr>
  <p:slideViewPr>
    <p:cSldViewPr snapToGrid="0">
      <p:cViewPr varScale="1">
        <p:scale>
          <a:sx n="69" d="100"/>
          <a:sy n="69" d="100"/>
        </p:scale>
        <p:origin x="-438" y="-10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97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1F8638-9698-4EDC-9412-A158CEC4640C}" type="datetimeFigureOut">
              <a:rPr lang="zh-CN" altLang="en-US" smtClean="0"/>
              <a:t>2018/12/27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940CF5-E53E-4C03-B429-557B55F238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46293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100ACD-FD38-435B-93FE-FF31ECDF372E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100ACD-FD38-435B-93FE-FF31ECDF372E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100ACD-FD38-435B-93FE-FF31ECDF372E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100ACD-FD38-435B-93FE-FF31ECDF372E}" type="slidenum">
              <a:rPr lang="zh-CN" altLang="en-US" smtClean="0"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100ACD-FD38-435B-93FE-FF31ECDF372E}" type="slidenum">
              <a:rPr lang="zh-CN" altLang="en-US" smtClean="0"/>
              <a:t>19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100ACD-FD38-435B-93FE-FF31ECDF372E}" type="slidenum">
              <a:rPr lang="zh-CN" altLang="en-US" smtClean="0"/>
              <a:t>22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0E0E2-7263-44C4-AAA9-733DBA7BD205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958827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877874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949849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306172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940CF5-E53E-4C03-B429-557B55F23829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48849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940CF5-E53E-4C03-B429-557B55F23829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160191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940CF5-E53E-4C03-B429-557B55F23829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360357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940CF5-E53E-4C03-B429-557B55F23829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592420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940CF5-E53E-4C03-B429-557B55F23829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541602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940CF5-E53E-4C03-B429-557B55F23829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213726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940CF5-E53E-4C03-B429-557B55F23829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306439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940CF5-E53E-4C03-B429-557B55F23829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85252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940CF5-E53E-4C03-B429-557B55F23829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572721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940CF5-E53E-4C03-B429-557B55F23829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07370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940CF5-E53E-4C03-B429-557B55F23829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51391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100ACD-FD38-435B-93FE-FF31ECDF372E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940CF5-E53E-4C03-B429-557B55F23829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235947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940CF5-E53E-4C03-B429-557B55F23829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054303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940CF5-E53E-4C03-B429-557B55F23829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555692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940CF5-E53E-4C03-B429-557B55F23829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945888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940CF5-E53E-4C03-B429-557B55F23829}" type="slidenum">
              <a:rPr lang="zh-CN" altLang="en-US" smtClean="0"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53722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940CF5-E53E-4C03-B429-557B55F23829}" type="slidenum">
              <a:rPr lang="zh-CN" altLang="en-US" smtClean="0"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080499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940CF5-E53E-4C03-B429-557B55F23829}" type="slidenum">
              <a:rPr lang="zh-CN" altLang="en-US" smtClean="0"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727951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940CF5-E53E-4C03-B429-557B55F23829}" type="slidenum">
              <a:rPr lang="zh-CN" altLang="en-US" smtClean="0"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711870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940CF5-E53E-4C03-B429-557B55F23829}" type="slidenum">
              <a:rPr lang="zh-CN" altLang="en-US" smtClean="0"/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872103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940CF5-E53E-4C03-B429-557B55F23829}" type="slidenum">
              <a:rPr lang="zh-CN" altLang="en-US" smtClean="0"/>
              <a:t>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35717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940CF5-E53E-4C03-B429-557B55F23829}" type="slidenum">
              <a:rPr lang="zh-CN" altLang="en-US" smtClean="0"/>
              <a:t>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251206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940CF5-E53E-4C03-B429-557B55F23829}" type="slidenum">
              <a:rPr lang="zh-CN" altLang="en-US" smtClean="0"/>
              <a:t>56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30078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940CF5-E53E-4C03-B429-557B55F23829}" type="slidenum">
              <a:rPr lang="zh-CN" altLang="en-US" smtClean="0"/>
              <a:t>57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30078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940CF5-E53E-4C03-B429-557B55F23829}" type="slidenum">
              <a:rPr lang="zh-CN" altLang="en-US" smtClean="0"/>
              <a:t>58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30078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940CF5-E53E-4C03-B429-557B55F23829}" type="slidenum">
              <a:rPr lang="zh-CN" altLang="en-US" smtClean="0"/>
              <a:t>59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241131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940CF5-E53E-4C03-B429-557B55F23829}" type="slidenum">
              <a:rPr lang="zh-CN" altLang="en-US" smtClean="0"/>
              <a:t>60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176450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940CF5-E53E-4C03-B429-557B55F23829}" type="slidenum">
              <a:rPr lang="zh-CN" altLang="en-US" smtClean="0"/>
              <a:t>61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176450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940CF5-E53E-4C03-B429-557B55F23829}" type="slidenum">
              <a:rPr lang="zh-CN" altLang="en-US" smtClean="0"/>
              <a:t>62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631782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940CF5-E53E-4C03-B429-557B55F23829}" type="slidenum">
              <a:rPr lang="zh-CN" altLang="en-US" smtClean="0"/>
              <a:t>63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680764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940CF5-E53E-4C03-B429-557B55F23829}" type="slidenum">
              <a:rPr lang="zh-CN" altLang="en-US" smtClean="0"/>
              <a:t>64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17920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940CF5-E53E-4C03-B429-557B55F23829}" type="slidenum">
              <a:rPr lang="zh-CN" altLang="en-US" smtClean="0"/>
              <a:t>65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631106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940CF5-E53E-4C03-B429-557B55F23829}" type="slidenum">
              <a:rPr lang="zh-CN" altLang="en-US" smtClean="0"/>
              <a:t>66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631106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67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264234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940CF5-E53E-4C03-B429-557B55F23829}" type="slidenum">
              <a:rPr lang="zh-CN" altLang="en-US" smtClean="0"/>
              <a:t>68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476613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940CF5-E53E-4C03-B429-557B55F23829}" type="slidenum">
              <a:rPr lang="zh-CN" altLang="en-US" smtClean="0"/>
              <a:t>69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294484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940CF5-E53E-4C03-B429-557B55F23829}" type="slidenum">
              <a:rPr lang="zh-CN" altLang="en-US" smtClean="0"/>
              <a:t>70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068085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940CF5-E53E-4C03-B429-557B55F23829}" type="slidenum">
              <a:rPr lang="zh-CN" altLang="en-US" smtClean="0"/>
              <a:t>71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8118103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940CF5-E53E-4C03-B429-557B55F23829}" type="slidenum">
              <a:rPr lang="zh-CN" altLang="en-US" smtClean="0"/>
              <a:t>72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4598957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940CF5-E53E-4C03-B429-557B55F23829}" type="slidenum">
              <a:rPr lang="zh-CN" altLang="en-US" smtClean="0"/>
              <a:t>73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3735374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940CF5-E53E-4C03-B429-557B55F23829}" type="slidenum">
              <a:rPr lang="zh-CN" altLang="en-US" smtClean="0"/>
              <a:t>74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66735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940CF5-E53E-4C03-B429-557B55F23829}" type="slidenum">
              <a:rPr lang="zh-CN" altLang="en-US" smtClean="0"/>
              <a:t>75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1264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940CF5-E53E-4C03-B429-557B55F23829}" type="slidenum">
              <a:rPr lang="zh-CN" altLang="en-US" smtClean="0"/>
              <a:t>76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3340708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940CF5-E53E-4C03-B429-557B55F23829}" type="slidenum">
              <a:rPr lang="zh-CN" altLang="en-US" smtClean="0"/>
              <a:t>77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999520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940CF5-E53E-4C03-B429-557B55F23829}" type="slidenum">
              <a:rPr lang="zh-CN" altLang="en-US" smtClean="0"/>
              <a:t>78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8074756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940CF5-E53E-4C03-B429-557B55F23829}" type="slidenum">
              <a:rPr lang="zh-CN" altLang="en-US" smtClean="0"/>
              <a:t>79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1519386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940CF5-E53E-4C03-B429-557B55F23829}" type="slidenum">
              <a:rPr lang="zh-CN" altLang="en-US" smtClean="0"/>
              <a:t>80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083688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940CF5-E53E-4C03-B429-557B55F23829}" type="slidenum">
              <a:rPr lang="zh-CN" altLang="en-US" smtClean="0"/>
              <a:t>81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8222934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940CF5-E53E-4C03-B429-557B55F23829}" type="slidenum">
              <a:rPr lang="zh-CN" altLang="en-US" smtClean="0"/>
              <a:t>82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7775832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阿拉伯人在商业交往中，习惯使用“</a:t>
            </a:r>
            <a:r>
              <a:rPr lang="en-US" altLang="zh-CN" dirty="0" smtClean="0"/>
              <a:t>IBM"</a:t>
            </a:r>
            <a:r>
              <a:rPr lang="zh-CN" altLang="en-US" dirty="0" smtClean="0"/>
              <a:t>。这里的“</a:t>
            </a:r>
            <a:r>
              <a:rPr lang="en-US" altLang="zh-CN" dirty="0" smtClean="0"/>
              <a:t>IBM”</a:t>
            </a:r>
            <a:r>
              <a:rPr lang="zh-CN" altLang="en-US" dirty="0" smtClean="0"/>
              <a:t>不是指</a:t>
            </a:r>
            <a:r>
              <a:rPr lang="en-US" altLang="zh-CN" dirty="0" smtClean="0"/>
              <a:t>IBM</a:t>
            </a:r>
            <a:r>
              <a:rPr lang="zh-CN" altLang="en-US" dirty="0" smtClean="0"/>
              <a:t>公司，而是指阿拉伯语中分别以</a:t>
            </a:r>
            <a:r>
              <a:rPr lang="en-US" altLang="zh-CN" dirty="0" smtClean="0"/>
              <a:t>I</a:t>
            </a:r>
            <a:r>
              <a:rPr lang="zh-CN" altLang="en-US" dirty="0" smtClean="0"/>
              <a:t>，</a:t>
            </a:r>
            <a:r>
              <a:rPr lang="en-US" altLang="zh-CN" dirty="0" smtClean="0"/>
              <a:t>B</a:t>
            </a:r>
            <a:r>
              <a:rPr lang="zh-CN" altLang="en-US" dirty="0" smtClean="0"/>
              <a:t>，</a:t>
            </a:r>
            <a:r>
              <a:rPr lang="en-US" altLang="zh-CN" dirty="0" smtClean="0"/>
              <a:t>M</a:t>
            </a:r>
            <a:r>
              <a:rPr lang="zh-CN" altLang="en-US" dirty="0" smtClean="0"/>
              <a:t>开头的</a:t>
            </a:r>
            <a:r>
              <a:rPr lang="en-US" altLang="zh-CN" dirty="0" smtClean="0"/>
              <a:t>3</a:t>
            </a:r>
            <a:r>
              <a:rPr lang="zh-CN" altLang="en-US" dirty="0" smtClean="0"/>
              <a:t>个词语。</a:t>
            </a:r>
            <a:r>
              <a:rPr lang="en-US" altLang="zh-CN" dirty="0" smtClean="0"/>
              <a:t>I</a:t>
            </a:r>
            <a:r>
              <a:rPr lang="zh-CN" altLang="en-US" dirty="0" smtClean="0"/>
              <a:t>是“因夏利”，即“神的意志”；</a:t>
            </a:r>
            <a:r>
              <a:rPr lang="en-US" altLang="zh-CN" dirty="0" smtClean="0"/>
              <a:t>B</a:t>
            </a:r>
            <a:r>
              <a:rPr lang="zh-CN" altLang="en-US" dirty="0" smtClean="0"/>
              <a:t>是“波库拉”，即“明天再谈”；</a:t>
            </a:r>
            <a:r>
              <a:rPr lang="en-US" altLang="zh-CN" dirty="0" smtClean="0"/>
              <a:t>M</a:t>
            </a:r>
            <a:r>
              <a:rPr lang="zh-CN" altLang="en-US" dirty="0" smtClean="0"/>
              <a:t>是指“马列修”，即“不要介意”。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940CF5-E53E-4C03-B429-557B55F23829}" type="slidenum">
              <a:rPr lang="zh-CN" altLang="en-US" smtClean="0"/>
              <a:t>83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0574367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940CF5-E53E-4C03-B429-557B55F23829}" type="slidenum">
              <a:rPr lang="zh-CN" altLang="en-US" smtClean="0"/>
              <a:t>84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45056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940CF5-E53E-4C03-B429-557B55F23829}" type="slidenum">
              <a:rPr lang="zh-CN" altLang="en-US" smtClean="0"/>
              <a:t>85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1488415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86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332756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940CF5-E53E-4C03-B429-557B55F23829}" type="slidenum">
              <a:rPr lang="zh-CN" altLang="en-US" smtClean="0"/>
              <a:t>87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4420759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940CF5-E53E-4C03-B429-557B55F23829}" type="slidenum">
              <a:rPr lang="zh-CN" altLang="en-US" smtClean="0"/>
              <a:t>88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2197325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940CF5-E53E-4C03-B429-557B55F23829}" type="slidenum">
              <a:rPr lang="zh-CN" altLang="en-US" smtClean="0"/>
              <a:t>89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7847360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940CF5-E53E-4C03-B429-557B55F23829}" type="slidenum">
              <a:rPr lang="zh-CN" altLang="en-US" smtClean="0"/>
              <a:t>90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8429707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940CF5-E53E-4C03-B429-557B55F23829}" type="slidenum">
              <a:rPr lang="zh-CN" altLang="en-US" smtClean="0"/>
              <a:t>91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8219654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92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282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4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tags" Target="../tags/tag6.xml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4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4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4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4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tags" Target="../tags/tag18.xml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4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tags" Target="../tags/tag21.xml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4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35B0E9-92E0-487D-B1D2-286E46E9CABE}" type="datetimeFigureOut">
              <a:rPr lang="zh-CN" altLang="en-US" smtClean="0"/>
              <a:t>2018/12/27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E3969-CC04-4E1E-85C8-EE7C555C60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41181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35B0E9-92E0-487D-B1D2-286E46E9CABE}" type="datetimeFigureOut">
              <a:rPr lang="zh-CN" altLang="en-US" smtClean="0"/>
              <a:t>2018/12/27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E3969-CC04-4E1E-85C8-EE7C555C60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93888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35B0E9-92E0-487D-B1D2-286E46E9CABE}" type="datetimeFigureOut">
              <a:rPr lang="zh-CN" altLang="en-US" smtClean="0"/>
              <a:t>2018/12/27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E3969-CC04-4E1E-85C8-EE7C555C60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62270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985342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KSO_BC1"/>
          <p:cNvSpPr>
            <a:spLocks noGrp="1"/>
          </p:cNvSpPr>
          <p:nvPr>
            <p:ph sz="half" idx="1" hasCustomPrompt="1"/>
          </p:nvPr>
        </p:nvSpPr>
        <p:spPr>
          <a:xfrm>
            <a:off x="3600402" y="2022347"/>
            <a:ext cx="4873112" cy="1789553"/>
          </a:xfrm>
        </p:spPr>
        <p:txBody>
          <a:bodyPr wrap="square">
            <a:normAutofit/>
          </a:bodyPr>
          <a:lstStyle>
            <a:lvl1pPr marL="0" indent="0">
              <a:buNone/>
              <a:defRPr sz="3000">
                <a:solidFill>
                  <a:schemeClr val="accent1"/>
                </a:solidFill>
              </a:defRPr>
            </a:lvl1pPr>
            <a:lvl2pPr marL="63818" indent="0">
              <a:buNone/>
              <a:defRPr sz="1100"/>
            </a:lvl2pPr>
            <a:lvl3pPr marL="162878" indent="0">
              <a:buNone/>
              <a:defRPr/>
            </a:lvl3pPr>
            <a:lvl4pPr marL="244316" indent="0">
              <a:buNone/>
              <a:defRPr/>
            </a:lvl4pPr>
            <a:lvl5pPr marL="325755" indent="0">
              <a:buNone/>
              <a:defRPr/>
            </a:lvl5pPr>
          </a:lstStyle>
          <a:p>
            <a:pPr lvl="0"/>
            <a:r>
              <a:rPr lang="zh-CN" altLang="en-US" dirty="0" smtClean="0"/>
              <a:t>编辑标题</a:t>
            </a:r>
            <a:endParaRPr lang="en-US" altLang="zh-CN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A980D-B224-4C48-B69A-09AB23CE70BD}" type="datetimeFigureOut">
              <a:rPr lang="zh-CN" altLang="en-US" smtClean="0"/>
              <a:t>2018/12/27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2D357-46A0-4A33-8399-86D2BB660FA1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13" hasCustomPrompt="1"/>
          </p:nvPr>
        </p:nvSpPr>
        <p:spPr>
          <a:xfrm>
            <a:off x="3603616" y="3812045"/>
            <a:ext cx="4910717" cy="618583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accent1"/>
                </a:solidFill>
              </a:defRPr>
            </a:lvl1pPr>
            <a:lvl2pPr marL="63818" indent="0">
              <a:buNone/>
              <a:defRPr/>
            </a:lvl2pPr>
            <a:lvl3pPr marL="162878" indent="0">
              <a:buNone/>
              <a:defRPr/>
            </a:lvl3pPr>
            <a:lvl4pPr marL="244316" indent="0">
              <a:buNone/>
              <a:defRPr/>
            </a:lvl4pPr>
            <a:lvl5pPr marL="325755" indent="0">
              <a:buNone/>
              <a:defRPr/>
            </a:lvl5pPr>
          </a:lstStyle>
          <a:p>
            <a:pPr lvl="0"/>
            <a:r>
              <a:rPr lang="zh-CN" altLang="en-US" dirty="0" smtClean="0"/>
              <a:t>编辑文本</a:t>
            </a:r>
            <a:endParaRPr lang="zh-CN" altLang="en-US" dirty="0"/>
          </a:p>
        </p:txBody>
      </p:sp>
      <p:sp>
        <p:nvSpPr>
          <p:cNvPr id="20" name="任意多边形 19"/>
          <p:cNvSpPr/>
          <p:nvPr>
            <p:custDataLst>
              <p:tags r:id="rId1"/>
            </p:custDataLst>
          </p:nvPr>
        </p:nvSpPr>
        <p:spPr>
          <a:xfrm rot="5400000">
            <a:off x="2175931" y="1915716"/>
            <a:ext cx="1915388" cy="940068"/>
          </a:xfrm>
          <a:custGeom>
            <a:avLst/>
            <a:gdLst>
              <a:gd name="connsiteX0" fmla="*/ 0 w 2881560"/>
              <a:gd name="connsiteY0" fmla="*/ 0 h 2025869"/>
              <a:gd name="connsiteX1" fmla="*/ 409902 w 2881560"/>
              <a:gd name="connsiteY1" fmla="*/ 0 h 2025869"/>
              <a:gd name="connsiteX2" fmla="*/ 409902 w 2881560"/>
              <a:gd name="connsiteY2" fmla="*/ 1694793 h 2025869"/>
              <a:gd name="connsiteX3" fmla="*/ 2881560 w 2881560"/>
              <a:gd name="connsiteY3" fmla="*/ 1694793 h 2025869"/>
              <a:gd name="connsiteX4" fmla="*/ 2881560 w 2881560"/>
              <a:gd name="connsiteY4" fmla="*/ 2025869 h 2025869"/>
              <a:gd name="connsiteX5" fmla="*/ 0 w 2881560"/>
              <a:gd name="connsiteY5" fmla="*/ 2025869 h 2025869"/>
              <a:gd name="connsiteX0-1" fmla="*/ 2881560 w 2973000"/>
              <a:gd name="connsiteY0-2" fmla="*/ 1694793 h 2025869"/>
              <a:gd name="connsiteX1-3" fmla="*/ 2881560 w 2973000"/>
              <a:gd name="connsiteY1-4" fmla="*/ 2025869 h 2025869"/>
              <a:gd name="connsiteX2-5" fmla="*/ 0 w 2973000"/>
              <a:gd name="connsiteY2-6" fmla="*/ 2025869 h 2025869"/>
              <a:gd name="connsiteX3-7" fmla="*/ 0 w 2973000"/>
              <a:gd name="connsiteY3-8" fmla="*/ 0 h 2025869"/>
              <a:gd name="connsiteX4-9" fmla="*/ 409902 w 2973000"/>
              <a:gd name="connsiteY4-10" fmla="*/ 0 h 2025869"/>
              <a:gd name="connsiteX5-11" fmla="*/ 409902 w 2973000"/>
              <a:gd name="connsiteY5-12" fmla="*/ 1694793 h 2025869"/>
              <a:gd name="connsiteX6" fmla="*/ 2973000 w 2973000"/>
              <a:gd name="connsiteY6" fmla="*/ 1786233 h 2025869"/>
              <a:gd name="connsiteX0-13" fmla="*/ 2881560 w 2881560"/>
              <a:gd name="connsiteY0-14" fmla="*/ 1694793 h 2025869"/>
              <a:gd name="connsiteX1-15" fmla="*/ 2881560 w 2881560"/>
              <a:gd name="connsiteY1-16" fmla="*/ 2025869 h 2025869"/>
              <a:gd name="connsiteX2-17" fmla="*/ 0 w 2881560"/>
              <a:gd name="connsiteY2-18" fmla="*/ 2025869 h 2025869"/>
              <a:gd name="connsiteX3-19" fmla="*/ 0 w 2881560"/>
              <a:gd name="connsiteY3-20" fmla="*/ 0 h 2025869"/>
              <a:gd name="connsiteX4-21" fmla="*/ 409902 w 2881560"/>
              <a:gd name="connsiteY4-22" fmla="*/ 0 h 2025869"/>
              <a:gd name="connsiteX5-23" fmla="*/ 409902 w 2881560"/>
              <a:gd name="connsiteY5-24" fmla="*/ 1694793 h 2025869"/>
              <a:gd name="connsiteX0-25" fmla="*/ 2881560 w 2881560"/>
              <a:gd name="connsiteY0-26" fmla="*/ 1694793 h 2025869"/>
              <a:gd name="connsiteX1-27" fmla="*/ 2881560 w 2881560"/>
              <a:gd name="connsiteY1-28" fmla="*/ 2025869 h 2025869"/>
              <a:gd name="connsiteX2-29" fmla="*/ 0 w 2881560"/>
              <a:gd name="connsiteY2-30" fmla="*/ 2025869 h 2025869"/>
              <a:gd name="connsiteX3-31" fmla="*/ 0 w 2881560"/>
              <a:gd name="connsiteY3-32" fmla="*/ 0 h 2025869"/>
              <a:gd name="connsiteX4-33" fmla="*/ 409902 w 2881560"/>
              <a:gd name="connsiteY4-34" fmla="*/ 0 h 2025869"/>
            </a:gdLst>
            <a:ahLst/>
            <a:cxnLst>
              <a:cxn ang="0">
                <a:pos x="connsiteX0-25" y="connsiteY0-26"/>
              </a:cxn>
              <a:cxn ang="0">
                <a:pos x="connsiteX1-27" y="connsiteY1-28"/>
              </a:cxn>
              <a:cxn ang="0">
                <a:pos x="connsiteX2-29" y="connsiteY2-30"/>
              </a:cxn>
              <a:cxn ang="0">
                <a:pos x="connsiteX3-31" y="connsiteY3-32"/>
              </a:cxn>
              <a:cxn ang="0">
                <a:pos x="connsiteX4-33" y="connsiteY4-34"/>
              </a:cxn>
            </a:cxnLst>
            <a:rect l="l" t="t" r="r" b="b"/>
            <a:pathLst>
              <a:path w="2881560" h="2025869">
                <a:moveTo>
                  <a:pt x="2881560" y="1694793"/>
                </a:moveTo>
                <a:lnTo>
                  <a:pt x="2881560" y="2025869"/>
                </a:lnTo>
                <a:lnTo>
                  <a:pt x="0" y="2025869"/>
                </a:lnTo>
                <a:lnTo>
                  <a:pt x="0" y="0"/>
                </a:lnTo>
                <a:lnTo>
                  <a:pt x="409902" y="0"/>
                </a:lnTo>
              </a:path>
            </a:pathLst>
          </a:custGeom>
          <a:noFill/>
          <a:ln w="12700" cap="flat" cmpd="sng" algn="ctr">
            <a:solidFill>
              <a:sysClr val="window" lastClr="FFFFFF">
                <a:lumMod val="85000"/>
              </a:sysClr>
            </a:solidFill>
            <a:prstDash val="solid"/>
            <a:miter lim="800000"/>
          </a:ln>
          <a:effectLst/>
        </p:spPr>
        <p:txBody>
          <a:bodyPr wrap="square" lIns="68580" tIns="34290" rIns="68580" bIns="34290" anchor="ctr">
            <a:normAutofit/>
          </a:bodyPr>
          <a:lstStyle/>
          <a:p>
            <a:pPr algn="ctr">
              <a:defRPr/>
            </a:pPr>
            <a:endParaRPr lang="zh-CN" altLang="en-US" sz="800" kern="0">
              <a:solidFill>
                <a:prstClr val="white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3029127" y="2995876"/>
            <a:ext cx="1303718" cy="815837"/>
            <a:chOff x="2011280" y="2507070"/>
            <a:chExt cx="922795" cy="577464"/>
          </a:xfrm>
        </p:grpSpPr>
        <p:sp>
          <p:nvSpPr>
            <p:cNvPr id="22" name="椭圆 21"/>
            <p:cNvSpPr/>
            <p:nvPr/>
          </p:nvSpPr>
          <p:spPr bwMode="auto">
            <a:xfrm>
              <a:off x="2759252" y="2775333"/>
              <a:ext cx="174823" cy="174823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anchor="ctr">
              <a:normAutofit fontScale="37500" lnSpcReduction="20000"/>
            </a:bodyPr>
            <a:lstStyle/>
            <a:p>
              <a:pPr algn="ctr">
                <a:defRPr/>
              </a:pPr>
              <a:endParaRPr lang="zh-CN" altLang="en-US" sz="1700" kern="0" dirty="0">
                <a:solidFill>
                  <a:prstClr val="white"/>
                </a:solidFill>
                <a:latin typeface="Arial" panose="020B0604020202020204" pitchFamily="34" charset="0"/>
                <a:ea typeface="黑体" panose="02010609060101010101" pitchFamily="49" charset="-122"/>
              </a:endParaRPr>
            </a:p>
          </p:txBody>
        </p:sp>
        <p:sp>
          <p:nvSpPr>
            <p:cNvPr id="23" name="椭圆 22"/>
            <p:cNvSpPr/>
            <p:nvPr>
              <p:custDataLst>
                <p:tags r:id="rId2"/>
              </p:custDataLst>
            </p:nvPr>
          </p:nvSpPr>
          <p:spPr>
            <a:xfrm>
              <a:off x="2011280" y="2507070"/>
              <a:ext cx="266149" cy="267453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anchor="ctr">
              <a:normAutofit fontScale="82500" lnSpcReduction="20000"/>
            </a:bodyPr>
            <a:lstStyle/>
            <a:p>
              <a:pPr algn="ctr">
                <a:defRPr/>
              </a:pPr>
              <a:endParaRPr lang="zh-CN" altLang="en-US" sz="1700" kern="0" dirty="0">
                <a:solidFill>
                  <a:prstClr val="white"/>
                </a:solidFill>
                <a:latin typeface="Arial" panose="020B0604020202020204" pitchFamily="34" charset="0"/>
                <a:ea typeface="黑体" panose="02010609060101010101" pitchFamily="49" charset="-122"/>
              </a:endParaRPr>
            </a:p>
          </p:txBody>
        </p:sp>
        <p:sp>
          <p:nvSpPr>
            <p:cNvPr id="24" name="椭圆 23"/>
            <p:cNvSpPr/>
            <p:nvPr>
              <p:custDataLst>
                <p:tags r:id="rId3"/>
              </p:custDataLst>
            </p:nvPr>
          </p:nvSpPr>
          <p:spPr>
            <a:xfrm flipV="1">
              <a:off x="2521151" y="2959287"/>
              <a:ext cx="125247" cy="125247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anchor="ctr">
              <a:normAutofit fontScale="25000" lnSpcReduction="20000"/>
            </a:bodyPr>
            <a:lstStyle/>
            <a:p>
              <a:pPr algn="ctr">
                <a:defRPr/>
              </a:pPr>
              <a:endParaRPr lang="zh-CN" altLang="en-US" sz="1700" kern="0" dirty="0">
                <a:solidFill>
                  <a:prstClr val="white"/>
                </a:solidFill>
                <a:latin typeface="Arial" panose="020B0604020202020204" pitchFamily="34" charset="0"/>
                <a:ea typeface="黑体" panose="02010609060101010101" pitchFamily="49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302355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KSO_BC1"/>
          <p:cNvSpPr>
            <a:spLocks noGrp="1"/>
          </p:cNvSpPr>
          <p:nvPr>
            <p:ph sz="half" idx="1" hasCustomPrompt="1"/>
          </p:nvPr>
        </p:nvSpPr>
        <p:spPr>
          <a:xfrm>
            <a:off x="3600402" y="2022347"/>
            <a:ext cx="4873112" cy="1789553"/>
          </a:xfrm>
        </p:spPr>
        <p:txBody>
          <a:bodyPr wrap="square">
            <a:normAutofit/>
          </a:bodyPr>
          <a:lstStyle>
            <a:lvl1pPr marL="0" indent="0">
              <a:buNone/>
              <a:defRPr sz="3000">
                <a:solidFill>
                  <a:schemeClr val="accent1"/>
                </a:solidFill>
              </a:defRPr>
            </a:lvl1pPr>
            <a:lvl2pPr marL="63818" indent="0">
              <a:buNone/>
              <a:defRPr sz="1100"/>
            </a:lvl2pPr>
            <a:lvl3pPr marL="162878" indent="0">
              <a:buNone/>
              <a:defRPr/>
            </a:lvl3pPr>
            <a:lvl4pPr marL="244316" indent="0">
              <a:buNone/>
              <a:defRPr/>
            </a:lvl4pPr>
            <a:lvl5pPr marL="325755" indent="0">
              <a:buNone/>
              <a:defRPr/>
            </a:lvl5pPr>
          </a:lstStyle>
          <a:p>
            <a:pPr lvl="0"/>
            <a:r>
              <a:rPr lang="zh-CN" altLang="en-US" dirty="0" smtClean="0"/>
              <a:t>编辑标题</a:t>
            </a:r>
            <a:endParaRPr lang="en-US" altLang="zh-CN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A980D-B224-4C48-B69A-09AB23CE70BD}" type="datetimeFigureOut">
              <a:rPr lang="zh-CN" altLang="en-US" smtClean="0"/>
              <a:t>2018/12/27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2D357-46A0-4A33-8399-86D2BB660FA1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13" hasCustomPrompt="1"/>
          </p:nvPr>
        </p:nvSpPr>
        <p:spPr>
          <a:xfrm>
            <a:off x="3603616" y="3812045"/>
            <a:ext cx="4910717" cy="618583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accent1"/>
                </a:solidFill>
              </a:defRPr>
            </a:lvl1pPr>
            <a:lvl2pPr marL="63818" indent="0">
              <a:buNone/>
              <a:defRPr/>
            </a:lvl2pPr>
            <a:lvl3pPr marL="162878" indent="0">
              <a:buNone/>
              <a:defRPr/>
            </a:lvl3pPr>
            <a:lvl4pPr marL="244316" indent="0">
              <a:buNone/>
              <a:defRPr/>
            </a:lvl4pPr>
            <a:lvl5pPr marL="325755" indent="0">
              <a:buNone/>
              <a:defRPr/>
            </a:lvl5pPr>
          </a:lstStyle>
          <a:p>
            <a:pPr lvl="0"/>
            <a:r>
              <a:rPr lang="zh-CN" altLang="en-US" dirty="0" smtClean="0"/>
              <a:t>编辑文本</a:t>
            </a:r>
            <a:endParaRPr lang="zh-CN" altLang="en-US" dirty="0"/>
          </a:p>
        </p:txBody>
      </p:sp>
      <p:sp>
        <p:nvSpPr>
          <p:cNvPr id="20" name="任意多边形 19"/>
          <p:cNvSpPr/>
          <p:nvPr>
            <p:custDataLst>
              <p:tags r:id="rId1"/>
            </p:custDataLst>
          </p:nvPr>
        </p:nvSpPr>
        <p:spPr>
          <a:xfrm rot="5400000">
            <a:off x="2175931" y="1915716"/>
            <a:ext cx="1915388" cy="940068"/>
          </a:xfrm>
          <a:custGeom>
            <a:avLst/>
            <a:gdLst>
              <a:gd name="connsiteX0" fmla="*/ 0 w 2881560"/>
              <a:gd name="connsiteY0" fmla="*/ 0 h 2025869"/>
              <a:gd name="connsiteX1" fmla="*/ 409902 w 2881560"/>
              <a:gd name="connsiteY1" fmla="*/ 0 h 2025869"/>
              <a:gd name="connsiteX2" fmla="*/ 409902 w 2881560"/>
              <a:gd name="connsiteY2" fmla="*/ 1694793 h 2025869"/>
              <a:gd name="connsiteX3" fmla="*/ 2881560 w 2881560"/>
              <a:gd name="connsiteY3" fmla="*/ 1694793 h 2025869"/>
              <a:gd name="connsiteX4" fmla="*/ 2881560 w 2881560"/>
              <a:gd name="connsiteY4" fmla="*/ 2025869 h 2025869"/>
              <a:gd name="connsiteX5" fmla="*/ 0 w 2881560"/>
              <a:gd name="connsiteY5" fmla="*/ 2025869 h 2025869"/>
              <a:gd name="connsiteX0-1" fmla="*/ 2881560 w 2973000"/>
              <a:gd name="connsiteY0-2" fmla="*/ 1694793 h 2025869"/>
              <a:gd name="connsiteX1-3" fmla="*/ 2881560 w 2973000"/>
              <a:gd name="connsiteY1-4" fmla="*/ 2025869 h 2025869"/>
              <a:gd name="connsiteX2-5" fmla="*/ 0 w 2973000"/>
              <a:gd name="connsiteY2-6" fmla="*/ 2025869 h 2025869"/>
              <a:gd name="connsiteX3-7" fmla="*/ 0 w 2973000"/>
              <a:gd name="connsiteY3-8" fmla="*/ 0 h 2025869"/>
              <a:gd name="connsiteX4-9" fmla="*/ 409902 w 2973000"/>
              <a:gd name="connsiteY4-10" fmla="*/ 0 h 2025869"/>
              <a:gd name="connsiteX5-11" fmla="*/ 409902 w 2973000"/>
              <a:gd name="connsiteY5-12" fmla="*/ 1694793 h 2025869"/>
              <a:gd name="connsiteX6" fmla="*/ 2973000 w 2973000"/>
              <a:gd name="connsiteY6" fmla="*/ 1786233 h 2025869"/>
              <a:gd name="connsiteX0-13" fmla="*/ 2881560 w 2881560"/>
              <a:gd name="connsiteY0-14" fmla="*/ 1694793 h 2025869"/>
              <a:gd name="connsiteX1-15" fmla="*/ 2881560 w 2881560"/>
              <a:gd name="connsiteY1-16" fmla="*/ 2025869 h 2025869"/>
              <a:gd name="connsiteX2-17" fmla="*/ 0 w 2881560"/>
              <a:gd name="connsiteY2-18" fmla="*/ 2025869 h 2025869"/>
              <a:gd name="connsiteX3-19" fmla="*/ 0 w 2881560"/>
              <a:gd name="connsiteY3-20" fmla="*/ 0 h 2025869"/>
              <a:gd name="connsiteX4-21" fmla="*/ 409902 w 2881560"/>
              <a:gd name="connsiteY4-22" fmla="*/ 0 h 2025869"/>
              <a:gd name="connsiteX5-23" fmla="*/ 409902 w 2881560"/>
              <a:gd name="connsiteY5-24" fmla="*/ 1694793 h 2025869"/>
              <a:gd name="connsiteX0-25" fmla="*/ 2881560 w 2881560"/>
              <a:gd name="connsiteY0-26" fmla="*/ 1694793 h 2025869"/>
              <a:gd name="connsiteX1-27" fmla="*/ 2881560 w 2881560"/>
              <a:gd name="connsiteY1-28" fmla="*/ 2025869 h 2025869"/>
              <a:gd name="connsiteX2-29" fmla="*/ 0 w 2881560"/>
              <a:gd name="connsiteY2-30" fmla="*/ 2025869 h 2025869"/>
              <a:gd name="connsiteX3-31" fmla="*/ 0 w 2881560"/>
              <a:gd name="connsiteY3-32" fmla="*/ 0 h 2025869"/>
              <a:gd name="connsiteX4-33" fmla="*/ 409902 w 2881560"/>
              <a:gd name="connsiteY4-34" fmla="*/ 0 h 2025869"/>
            </a:gdLst>
            <a:ahLst/>
            <a:cxnLst>
              <a:cxn ang="0">
                <a:pos x="connsiteX0-25" y="connsiteY0-26"/>
              </a:cxn>
              <a:cxn ang="0">
                <a:pos x="connsiteX1-27" y="connsiteY1-28"/>
              </a:cxn>
              <a:cxn ang="0">
                <a:pos x="connsiteX2-29" y="connsiteY2-30"/>
              </a:cxn>
              <a:cxn ang="0">
                <a:pos x="connsiteX3-31" y="connsiteY3-32"/>
              </a:cxn>
              <a:cxn ang="0">
                <a:pos x="connsiteX4-33" y="connsiteY4-34"/>
              </a:cxn>
            </a:cxnLst>
            <a:rect l="l" t="t" r="r" b="b"/>
            <a:pathLst>
              <a:path w="2881560" h="2025869">
                <a:moveTo>
                  <a:pt x="2881560" y="1694793"/>
                </a:moveTo>
                <a:lnTo>
                  <a:pt x="2881560" y="2025869"/>
                </a:lnTo>
                <a:lnTo>
                  <a:pt x="0" y="2025869"/>
                </a:lnTo>
                <a:lnTo>
                  <a:pt x="0" y="0"/>
                </a:lnTo>
                <a:lnTo>
                  <a:pt x="409902" y="0"/>
                </a:lnTo>
              </a:path>
            </a:pathLst>
          </a:custGeom>
          <a:noFill/>
          <a:ln w="12700" cap="flat" cmpd="sng" algn="ctr">
            <a:solidFill>
              <a:sysClr val="window" lastClr="FFFFFF">
                <a:lumMod val="85000"/>
              </a:sysClr>
            </a:solidFill>
            <a:prstDash val="solid"/>
            <a:miter lim="800000"/>
          </a:ln>
          <a:effectLst/>
        </p:spPr>
        <p:txBody>
          <a:bodyPr wrap="square" lIns="68580" tIns="34290" rIns="68580" bIns="34290" anchor="ctr">
            <a:normAutofit/>
          </a:bodyPr>
          <a:lstStyle/>
          <a:p>
            <a:pPr algn="ctr">
              <a:defRPr/>
            </a:pPr>
            <a:endParaRPr lang="zh-CN" altLang="en-US" sz="800" kern="0">
              <a:solidFill>
                <a:prstClr val="white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3029127" y="2995876"/>
            <a:ext cx="1303718" cy="815837"/>
            <a:chOff x="2011280" y="2507070"/>
            <a:chExt cx="922795" cy="577464"/>
          </a:xfrm>
        </p:grpSpPr>
        <p:sp>
          <p:nvSpPr>
            <p:cNvPr id="22" name="椭圆 21"/>
            <p:cNvSpPr/>
            <p:nvPr/>
          </p:nvSpPr>
          <p:spPr bwMode="auto">
            <a:xfrm>
              <a:off x="2759252" y="2775333"/>
              <a:ext cx="174823" cy="174823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anchor="ctr">
              <a:normAutofit fontScale="37500" lnSpcReduction="20000"/>
            </a:bodyPr>
            <a:lstStyle/>
            <a:p>
              <a:pPr algn="ctr">
                <a:defRPr/>
              </a:pPr>
              <a:endParaRPr lang="zh-CN" altLang="en-US" sz="1700" kern="0" dirty="0">
                <a:solidFill>
                  <a:prstClr val="white"/>
                </a:solidFill>
                <a:latin typeface="Arial" panose="020B0604020202020204" pitchFamily="34" charset="0"/>
                <a:ea typeface="黑体" panose="02010609060101010101" pitchFamily="49" charset="-122"/>
              </a:endParaRPr>
            </a:p>
          </p:txBody>
        </p:sp>
        <p:sp>
          <p:nvSpPr>
            <p:cNvPr id="23" name="椭圆 22"/>
            <p:cNvSpPr/>
            <p:nvPr>
              <p:custDataLst>
                <p:tags r:id="rId2"/>
              </p:custDataLst>
            </p:nvPr>
          </p:nvSpPr>
          <p:spPr>
            <a:xfrm>
              <a:off x="2011280" y="2507070"/>
              <a:ext cx="266149" cy="267453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anchor="ctr">
              <a:normAutofit fontScale="82500" lnSpcReduction="20000"/>
            </a:bodyPr>
            <a:lstStyle/>
            <a:p>
              <a:pPr algn="ctr">
                <a:defRPr/>
              </a:pPr>
              <a:endParaRPr lang="zh-CN" altLang="en-US" sz="1700" kern="0" dirty="0">
                <a:solidFill>
                  <a:prstClr val="white"/>
                </a:solidFill>
                <a:latin typeface="Arial" panose="020B0604020202020204" pitchFamily="34" charset="0"/>
                <a:ea typeface="黑体" panose="02010609060101010101" pitchFamily="49" charset="-122"/>
              </a:endParaRPr>
            </a:p>
          </p:txBody>
        </p:sp>
        <p:sp>
          <p:nvSpPr>
            <p:cNvPr id="24" name="椭圆 23"/>
            <p:cNvSpPr/>
            <p:nvPr>
              <p:custDataLst>
                <p:tags r:id="rId3"/>
              </p:custDataLst>
            </p:nvPr>
          </p:nvSpPr>
          <p:spPr>
            <a:xfrm flipV="1">
              <a:off x="2521151" y="2959287"/>
              <a:ext cx="125247" cy="125247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anchor="ctr">
              <a:normAutofit fontScale="25000" lnSpcReduction="20000"/>
            </a:bodyPr>
            <a:lstStyle/>
            <a:p>
              <a:pPr algn="ctr">
                <a:defRPr/>
              </a:pPr>
              <a:endParaRPr lang="zh-CN" altLang="en-US" sz="1700" kern="0" dirty="0">
                <a:solidFill>
                  <a:prstClr val="white"/>
                </a:solidFill>
                <a:latin typeface="Arial" panose="020B0604020202020204" pitchFamily="34" charset="0"/>
                <a:ea typeface="黑体" panose="02010609060101010101" pitchFamily="49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302355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KSO_BC1"/>
          <p:cNvSpPr>
            <a:spLocks noGrp="1"/>
          </p:cNvSpPr>
          <p:nvPr>
            <p:ph sz="half" idx="1" hasCustomPrompt="1"/>
          </p:nvPr>
        </p:nvSpPr>
        <p:spPr>
          <a:xfrm>
            <a:off x="3600402" y="2022347"/>
            <a:ext cx="4873112" cy="1789553"/>
          </a:xfrm>
        </p:spPr>
        <p:txBody>
          <a:bodyPr wrap="square">
            <a:normAutofit/>
          </a:bodyPr>
          <a:lstStyle>
            <a:lvl1pPr marL="0" indent="0">
              <a:buNone/>
              <a:defRPr sz="3000">
                <a:solidFill>
                  <a:schemeClr val="accent1"/>
                </a:solidFill>
              </a:defRPr>
            </a:lvl1pPr>
            <a:lvl2pPr marL="63818" indent="0">
              <a:buNone/>
              <a:defRPr sz="1100"/>
            </a:lvl2pPr>
            <a:lvl3pPr marL="162878" indent="0">
              <a:buNone/>
              <a:defRPr/>
            </a:lvl3pPr>
            <a:lvl4pPr marL="244316" indent="0">
              <a:buNone/>
              <a:defRPr/>
            </a:lvl4pPr>
            <a:lvl5pPr marL="325755" indent="0">
              <a:buNone/>
              <a:defRPr/>
            </a:lvl5pPr>
          </a:lstStyle>
          <a:p>
            <a:pPr lvl="0"/>
            <a:r>
              <a:rPr lang="zh-CN" altLang="en-US" dirty="0" smtClean="0"/>
              <a:t>编辑标题</a:t>
            </a:r>
            <a:endParaRPr lang="en-US" altLang="zh-CN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A980D-B224-4C48-B69A-09AB23CE70BD}" type="datetimeFigureOut">
              <a:rPr lang="zh-CN" altLang="en-US" smtClean="0"/>
              <a:t>2018/12/27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2D357-46A0-4A33-8399-86D2BB660FA1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13" hasCustomPrompt="1"/>
          </p:nvPr>
        </p:nvSpPr>
        <p:spPr>
          <a:xfrm>
            <a:off x="3603616" y="3812045"/>
            <a:ext cx="4910717" cy="618583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accent1"/>
                </a:solidFill>
              </a:defRPr>
            </a:lvl1pPr>
            <a:lvl2pPr marL="63818" indent="0">
              <a:buNone/>
              <a:defRPr/>
            </a:lvl2pPr>
            <a:lvl3pPr marL="162878" indent="0">
              <a:buNone/>
              <a:defRPr/>
            </a:lvl3pPr>
            <a:lvl4pPr marL="244316" indent="0">
              <a:buNone/>
              <a:defRPr/>
            </a:lvl4pPr>
            <a:lvl5pPr marL="325755" indent="0">
              <a:buNone/>
              <a:defRPr/>
            </a:lvl5pPr>
          </a:lstStyle>
          <a:p>
            <a:pPr lvl="0"/>
            <a:r>
              <a:rPr lang="zh-CN" altLang="en-US" dirty="0" smtClean="0"/>
              <a:t>编辑文本</a:t>
            </a:r>
            <a:endParaRPr lang="zh-CN" altLang="en-US" dirty="0"/>
          </a:p>
        </p:txBody>
      </p:sp>
      <p:sp>
        <p:nvSpPr>
          <p:cNvPr id="20" name="任意多边形 19"/>
          <p:cNvSpPr/>
          <p:nvPr>
            <p:custDataLst>
              <p:tags r:id="rId1"/>
            </p:custDataLst>
          </p:nvPr>
        </p:nvSpPr>
        <p:spPr>
          <a:xfrm rot="5400000">
            <a:off x="2175931" y="1915716"/>
            <a:ext cx="1915388" cy="940068"/>
          </a:xfrm>
          <a:custGeom>
            <a:avLst/>
            <a:gdLst>
              <a:gd name="connsiteX0" fmla="*/ 0 w 2881560"/>
              <a:gd name="connsiteY0" fmla="*/ 0 h 2025869"/>
              <a:gd name="connsiteX1" fmla="*/ 409902 w 2881560"/>
              <a:gd name="connsiteY1" fmla="*/ 0 h 2025869"/>
              <a:gd name="connsiteX2" fmla="*/ 409902 w 2881560"/>
              <a:gd name="connsiteY2" fmla="*/ 1694793 h 2025869"/>
              <a:gd name="connsiteX3" fmla="*/ 2881560 w 2881560"/>
              <a:gd name="connsiteY3" fmla="*/ 1694793 h 2025869"/>
              <a:gd name="connsiteX4" fmla="*/ 2881560 w 2881560"/>
              <a:gd name="connsiteY4" fmla="*/ 2025869 h 2025869"/>
              <a:gd name="connsiteX5" fmla="*/ 0 w 2881560"/>
              <a:gd name="connsiteY5" fmla="*/ 2025869 h 2025869"/>
              <a:gd name="connsiteX0-1" fmla="*/ 2881560 w 2973000"/>
              <a:gd name="connsiteY0-2" fmla="*/ 1694793 h 2025869"/>
              <a:gd name="connsiteX1-3" fmla="*/ 2881560 w 2973000"/>
              <a:gd name="connsiteY1-4" fmla="*/ 2025869 h 2025869"/>
              <a:gd name="connsiteX2-5" fmla="*/ 0 w 2973000"/>
              <a:gd name="connsiteY2-6" fmla="*/ 2025869 h 2025869"/>
              <a:gd name="connsiteX3-7" fmla="*/ 0 w 2973000"/>
              <a:gd name="connsiteY3-8" fmla="*/ 0 h 2025869"/>
              <a:gd name="connsiteX4-9" fmla="*/ 409902 w 2973000"/>
              <a:gd name="connsiteY4-10" fmla="*/ 0 h 2025869"/>
              <a:gd name="connsiteX5-11" fmla="*/ 409902 w 2973000"/>
              <a:gd name="connsiteY5-12" fmla="*/ 1694793 h 2025869"/>
              <a:gd name="connsiteX6" fmla="*/ 2973000 w 2973000"/>
              <a:gd name="connsiteY6" fmla="*/ 1786233 h 2025869"/>
              <a:gd name="connsiteX0-13" fmla="*/ 2881560 w 2881560"/>
              <a:gd name="connsiteY0-14" fmla="*/ 1694793 h 2025869"/>
              <a:gd name="connsiteX1-15" fmla="*/ 2881560 w 2881560"/>
              <a:gd name="connsiteY1-16" fmla="*/ 2025869 h 2025869"/>
              <a:gd name="connsiteX2-17" fmla="*/ 0 w 2881560"/>
              <a:gd name="connsiteY2-18" fmla="*/ 2025869 h 2025869"/>
              <a:gd name="connsiteX3-19" fmla="*/ 0 w 2881560"/>
              <a:gd name="connsiteY3-20" fmla="*/ 0 h 2025869"/>
              <a:gd name="connsiteX4-21" fmla="*/ 409902 w 2881560"/>
              <a:gd name="connsiteY4-22" fmla="*/ 0 h 2025869"/>
              <a:gd name="connsiteX5-23" fmla="*/ 409902 w 2881560"/>
              <a:gd name="connsiteY5-24" fmla="*/ 1694793 h 2025869"/>
              <a:gd name="connsiteX0-25" fmla="*/ 2881560 w 2881560"/>
              <a:gd name="connsiteY0-26" fmla="*/ 1694793 h 2025869"/>
              <a:gd name="connsiteX1-27" fmla="*/ 2881560 w 2881560"/>
              <a:gd name="connsiteY1-28" fmla="*/ 2025869 h 2025869"/>
              <a:gd name="connsiteX2-29" fmla="*/ 0 w 2881560"/>
              <a:gd name="connsiteY2-30" fmla="*/ 2025869 h 2025869"/>
              <a:gd name="connsiteX3-31" fmla="*/ 0 w 2881560"/>
              <a:gd name="connsiteY3-32" fmla="*/ 0 h 2025869"/>
              <a:gd name="connsiteX4-33" fmla="*/ 409902 w 2881560"/>
              <a:gd name="connsiteY4-34" fmla="*/ 0 h 2025869"/>
            </a:gdLst>
            <a:ahLst/>
            <a:cxnLst>
              <a:cxn ang="0">
                <a:pos x="connsiteX0-25" y="connsiteY0-26"/>
              </a:cxn>
              <a:cxn ang="0">
                <a:pos x="connsiteX1-27" y="connsiteY1-28"/>
              </a:cxn>
              <a:cxn ang="0">
                <a:pos x="connsiteX2-29" y="connsiteY2-30"/>
              </a:cxn>
              <a:cxn ang="0">
                <a:pos x="connsiteX3-31" y="connsiteY3-32"/>
              </a:cxn>
              <a:cxn ang="0">
                <a:pos x="connsiteX4-33" y="connsiteY4-34"/>
              </a:cxn>
            </a:cxnLst>
            <a:rect l="l" t="t" r="r" b="b"/>
            <a:pathLst>
              <a:path w="2881560" h="2025869">
                <a:moveTo>
                  <a:pt x="2881560" y="1694793"/>
                </a:moveTo>
                <a:lnTo>
                  <a:pt x="2881560" y="2025869"/>
                </a:lnTo>
                <a:lnTo>
                  <a:pt x="0" y="2025869"/>
                </a:lnTo>
                <a:lnTo>
                  <a:pt x="0" y="0"/>
                </a:lnTo>
                <a:lnTo>
                  <a:pt x="409902" y="0"/>
                </a:lnTo>
              </a:path>
            </a:pathLst>
          </a:custGeom>
          <a:noFill/>
          <a:ln w="12700" cap="flat" cmpd="sng" algn="ctr">
            <a:solidFill>
              <a:sysClr val="window" lastClr="FFFFFF">
                <a:lumMod val="85000"/>
              </a:sysClr>
            </a:solidFill>
            <a:prstDash val="solid"/>
            <a:miter lim="800000"/>
          </a:ln>
          <a:effectLst/>
        </p:spPr>
        <p:txBody>
          <a:bodyPr wrap="square" lIns="68580" tIns="34290" rIns="68580" bIns="34290" anchor="ctr">
            <a:normAutofit/>
          </a:bodyPr>
          <a:lstStyle/>
          <a:p>
            <a:pPr algn="ctr">
              <a:defRPr/>
            </a:pPr>
            <a:endParaRPr lang="zh-CN" altLang="en-US" sz="800" kern="0">
              <a:solidFill>
                <a:prstClr val="white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3029127" y="2995876"/>
            <a:ext cx="1303718" cy="815837"/>
            <a:chOff x="2011280" y="2507070"/>
            <a:chExt cx="922795" cy="577464"/>
          </a:xfrm>
        </p:grpSpPr>
        <p:sp>
          <p:nvSpPr>
            <p:cNvPr id="22" name="椭圆 21"/>
            <p:cNvSpPr/>
            <p:nvPr/>
          </p:nvSpPr>
          <p:spPr bwMode="auto">
            <a:xfrm>
              <a:off x="2759252" y="2775333"/>
              <a:ext cx="174823" cy="174823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anchor="ctr">
              <a:normAutofit fontScale="37500" lnSpcReduction="20000"/>
            </a:bodyPr>
            <a:lstStyle/>
            <a:p>
              <a:pPr algn="ctr">
                <a:defRPr/>
              </a:pPr>
              <a:endParaRPr lang="zh-CN" altLang="en-US" sz="1700" kern="0" dirty="0">
                <a:solidFill>
                  <a:prstClr val="white"/>
                </a:solidFill>
                <a:latin typeface="Arial" panose="020B0604020202020204" pitchFamily="34" charset="0"/>
                <a:ea typeface="黑体" panose="02010609060101010101" pitchFamily="49" charset="-122"/>
              </a:endParaRPr>
            </a:p>
          </p:txBody>
        </p:sp>
        <p:sp>
          <p:nvSpPr>
            <p:cNvPr id="23" name="椭圆 22"/>
            <p:cNvSpPr/>
            <p:nvPr>
              <p:custDataLst>
                <p:tags r:id="rId2"/>
              </p:custDataLst>
            </p:nvPr>
          </p:nvSpPr>
          <p:spPr>
            <a:xfrm>
              <a:off x="2011280" y="2507070"/>
              <a:ext cx="266149" cy="267453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anchor="ctr">
              <a:normAutofit fontScale="82500" lnSpcReduction="20000"/>
            </a:bodyPr>
            <a:lstStyle/>
            <a:p>
              <a:pPr algn="ctr">
                <a:defRPr/>
              </a:pPr>
              <a:endParaRPr lang="zh-CN" altLang="en-US" sz="1700" kern="0" dirty="0">
                <a:solidFill>
                  <a:prstClr val="white"/>
                </a:solidFill>
                <a:latin typeface="Arial" panose="020B0604020202020204" pitchFamily="34" charset="0"/>
                <a:ea typeface="黑体" panose="02010609060101010101" pitchFamily="49" charset="-122"/>
              </a:endParaRPr>
            </a:p>
          </p:txBody>
        </p:sp>
        <p:sp>
          <p:nvSpPr>
            <p:cNvPr id="24" name="椭圆 23"/>
            <p:cNvSpPr/>
            <p:nvPr>
              <p:custDataLst>
                <p:tags r:id="rId3"/>
              </p:custDataLst>
            </p:nvPr>
          </p:nvSpPr>
          <p:spPr>
            <a:xfrm flipV="1">
              <a:off x="2521151" y="2959287"/>
              <a:ext cx="125247" cy="125247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anchor="ctr">
              <a:normAutofit fontScale="25000" lnSpcReduction="20000"/>
            </a:bodyPr>
            <a:lstStyle/>
            <a:p>
              <a:pPr algn="ctr">
                <a:defRPr/>
              </a:pPr>
              <a:endParaRPr lang="zh-CN" altLang="en-US" sz="1700" kern="0" dirty="0">
                <a:solidFill>
                  <a:prstClr val="white"/>
                </a:solidFill>
                <a:latin typeface="Arial" panose="020B0604020202020204" pitchFamily="34" charset="0"/>
                <a:ea typeface="黑体" panose="02010609060101010101" pitchFamily="49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302355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KSO_BC1"/>
          <p:cNvSpPr>
            <a:spLocks noGrp="1"/>
          </p:cNvSpPr>
          <p:nvPr>
            <p:ph sz="half" idx="1" hasCustomPrompt="1"/>
          </p:nvPr>
        </p:nvSpPr>
        <p:spPr>
          <a:xfrm>
            <a:off x="3600402" y="2022347"/>
            <a:ext cx="4873112" cy="1789553"/>
          </a:xfrm>
        </p:spPr>
        <p:txBody>
          <a:bodyPr wrap="square">
            <a:normAutofit/>
          </a:bodyPr>
          <a:lstStyle>
            <a:lvl1pPr marL="0" indent="0">
              <a:buNone/>
              <a:defRPr sz="3000">
                <a:solidFill>
                  <a:schemeClr val="accent1"/>
                </a:solidFill>
              </a:defRPr>
            </a:lvl1pPr>
            <a:lvl2pPr marL="63818" indent="0">
              <a:buNone/>
              <a:defRPr sz="1100"/>
            </a:lvl2pPr>
            <a:lvl3pPr marL="162878" indent="0">
              <a:buNone/>
              <a:defRPr/>
            </a:lvl3pPr>
            <a:lvl4pPr marL="244316" indent="0">
              <a:buNone/>
              <a:defRPr/>
            </a:lvl4pPr>
            <a:lvl5pPr marL="325755" indent="0">
              <a:buNone/>
              <a:defRPr/>
            </a:lvl5pPr>
          </a:lstStyle>
          <a:p>
            <a:pPr lvl="0"/>
            <a:r>
              <a:rPr lang="zh-CN" altLang="en-US" dirty="0" smtClean="0"/>
              <a:t>编辑标题</a:t>
            </a:r>
            <a:endParaRPr lang="en-US" altLang="zh-CN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A980D-B224-4C48-B69A-09AB23CE70BD}" type="datetimeFigureOut">
              <a:rPr lang="zh-CN" altLang="en-US" smtClean="0"/>
              <a:t>2018/12/27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2D357-46A0-4A33-8399-86D2BB660FA1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13" hasCustomPrompt="1"/>
          </p:nvPr>
        </p:nvSpPr>
        <p:spPr>
          <a:xfrm>
            <a:off x="3603616" y="3812045"/>
            <a:ext cx="4910717" cy="618583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accent1"/>
                </a:solidFill>
              </a:defRPr>
            </a:lvl1pPr>
            <a:lvl2pPr marL="63818" indent="0">
              <a:buNone/>
              <a:defRPr/>
            </a:lvl2pPr>
            <a:lvl3pPr marL="162878" indent="0">
              <a:buNone/>
              <a:defRPr/>
            </a:lvl3pPr>
            <a:lvl4pPr marL="244316" indent="0">
              <a:buNone/>
              <a:defRPr/>
            </a:lvl4pPr>
            <a:lvl5pPr marL="325755" indent="0">
              <a:buNone/>
              <a:defRPr/>
            </a:lvl5pPr>
          </a:lstStyle>
          <a:p>
            <a:pPr lvl="0"/>
            <a:r>
              <a:rPr lang="zh-CN" altLang="en-US" dirty="0" smtClean="0"/>
              <a:t>编辑文本</a:t>
            </a:r>
            <a:endParaRPr lang="zh-CN" altLang="en-US" dirty="0"/>
          </a:p>
        </p:txBody>
      </p:sp>
      <p:sp>
        <p:nvSpPr>
          <p:cNvPr id="20" name="任意多边形 19"/>
          <p:cNvSpPr/>
          <p:nvPr>
            <p:custDataLst>
              <p:tags r:id="rId1"/>
            </p:custDataLst>
          </p:nvPr>
        </p:nvSpPr>
        <p:spPr>
          <a:xfrm rot="5400000">
            <a:off x="2175931" y="1915716"/>
            <a:ext cx="1915388" cy="940068"/>
          </a:xfrm>
          <a:custGeom>
            <a:avLst/>
            <a:gdLst>
              <a:gd name="connsiteX0" fmla="*/ 0 w 2881560"/>
              <a:gd name="connsiteY0" fmla="*/ 0 h 2025869"/>
              <a:gd name="connsiteX1" fmla="*/ 409902 w 2881560"/>
              <a:gd name="connsiteY1" fmla="*/ 0 h 2025869"/>
              <a:gd name="connsiteX2" fmla="*/ 409902 w 2881560"/>
              <a:gd name="connsiteY2" fmla="*/ 1694793 h 2025869"/>
              <a:gd name="connsiteX3" fmla="*/ 2881560 w 2881560"/>
              <a:gd name="connsiteY3" fmla="*/ 1694793 h 2025869"/>
              <a:gd name="connsiteX4" fmla="*/ 2881560 w 2881560"/>
              <a:gd name="connsiteY4" fmla="*/ 2025869 h 2025869"/>
              <a:gd name="connsiteX5" fmla="*/ 0 w 2881560"/>
              <a:gd name="connsiteY5" fmla="*/ 2025869 h 2025869"/>
              <a:gd name="connsiteX0-1" fmla="*/ 2881560 w 2973000"/>
              <a:gd name="connsiteY0-2" fmla="*/ 1694793 h 2025869"/>
              <a:gd name="connsiteX1-3" fmla="*/ 2881560 w 2973000"/>
              <a:gd name="connsiteY1-4" fmla="*/ 2025869 h 2025869"/>
              <a:gd name="connsiteX2-5" fmla="*/ 0 w 2973000"/>
              <a:gd name="connsiteY2-6" fmla="*/ 2025869 h 2025869"/>
              <a:gd name="connsiteX3-7" fmla="*/ 0 w 2973000"/>
              <a:gd name="connsiteY3-8" fmla="*/ 0 h 2025869"/>
              <a:gd name="connsiteX4-9" fmla="*/ 409902 w 2973000"/>
              <a:gd name="connsiteY4-10" fmla="*/ 0 h 2025869"/>
              <a:gd name="connsiteX5-11" fmla="*/ 409902 w 2973000"/>
              <a:gd name="connsiteY5-12" fmla="*/ 1694793 h 2025869"/>
              <a:gd name="connsiteX6" fmla="*/ 2973000 w 2973000"/>
              <a:gd name="connsiteY6" fmla="*/ 1786233 h 2025869"/>
              <a:gd name="connsiteX0-13" fmla="*/ 2881560 w 2881560"/>
              <a:gd name="connsiteY0-14" fmla="*/ 1694793 h 2025869"/>
              <a:gd name="connsiteX1-15" fmla="*/ 2881560 w 2881560"/>
              <a:gd name="connsiteY1-16" fmla="*/ 2025869 h 2025869"/>
              <a:gd name="connsiteX2-17" fmla="*/ 0 w 2881560"/>
              <a:gd name="connsiteY2-18" fmla="*/ 2025869 h 2025869"/>
              <a:gd name="connsiteX3-19" fmla="*/ 0 w 2881560"/>
              <a:gd name="connsiteY3-20" fmla="*/ 0 h 2025869"/>
              <a:gd name="connsiteX4-21" fmla="*/ 409902 w 2881560"/>
              <a:gd name="connsiteY4-22" fmla="*/ 0 h 2025869"/>
              <a:gd name="connsiteX5-23" fmla="*/ 409902 w 2881560"/>
              <a:gd name="connsiteY5-24" fmla="*/ 1694793 h 2025869"/>
              <a:gd name="connsiteX0-25" fmla="*/ 2881560 w 2881560"/>
              <a:gd name="connsiteY0-26" fmla="*/ 1694793 h 2025869"/>
              <a:gd name="connsiteX1-27" fmla="*/ 2881560 w 2881560"/>
              <a:gd name="connsiteY1-28" fmla="*/ 2025869 h 2025869"/>
              <a:gd name="connsiteX2-29" fmla="*/ 0 w 2881560"/>
              <a:gd name="connsiteY2-30" fmla="*/ 2025869 h 2025869"/>
              <a:gd name="connsiteX3-31" fmla="*/ 0 w 2881560"/>
              <a:gd name="connsiteY3-32" fmla="*/ 0 h 2025869"/>
              <a:gd name="connsiteX4-33" fmla="*/ 409902 w 2881560"/>
              <a:gd name="connsiteY4-34" fmla="*/ 0 h 2025869"/>
            </a:gdLst>
            <a:ahLst/>
            <a:cxnLst>
              <a:cxn ang="0">
                <a:pos x="connsiteX0-25" y="connsiteY0-26"/>
              </a:cxn>
              <a:cxn ang="0">
                <a:pos x="connsiteX1-27" y="connsiteY1-28"/>
              </a:cxn>
              <a:cxn ang="0">
                <a:pos x="connsiteX2-29" y="connsiteY2-30"/>
              </a:cxn>
              <a:cxn ang="0">
                <a:pos x="connsiteX3-31" y="connsiteY3-32"/>
              </a:cxn>
              <a:cxn ang="0">
                <a:pos x="connsiteX4-33" y="connsiteY4-34"/>
              </a:cxn>
            </a:cxnLst>
            <a:rect l="l" t="t" r="r" b="b"/>
            <a:pathLst>
              <a:path w="2881560" h="2025869">
                <a:moveTo>
                  <a:pt x="2881560" y="1694793"/>
                </a:moveTo>
                <a:lnTo>
                  <a:pt x="2881560" y="2025869"/>
                </a:lnTo>
                <a:lnTo>
                  <a:pt x="0" y="2025869"/>
                </a:lnTo>
                <a:lnTo>
                  <a:pt x="0" y="0"/>
                </a:lnTo>
                <a:lnTo>
                  <a:pt x="409902" y="0"/>
                </a:lnTo>
              </a:path>
            </a:pathLst>
          </a:custGeom>
          <a:noFill/>
          <a:ln w="12700" cap="flat" cmpd="sng" algn="ctr">
            <a:solidFill>
              <a:sysClr val="window" lastClr="FFFFFF">
                <a:lumMod val="85000"/>
              </a:sysClr>
            </a:solidFill>
            <a:prstDash val="solid"/>
            <a:miter lim="800000"/>
          </a:ln>
          <a:effectLst/>
        </p:spPr>
        <p:txBody>
          <a:bodyPr wrap="square" lIns="68580" tIns="34290" rIns="68580" bIns="34290" anchor="ctr">
            <a:normAutofit/>
          </a:bodyPr>
          <a:lstStyle/>
          <a:p>
            <a:pPr algn="ctr">
              <a:defRPr/>
            </a:pPr>
            <a:endParaRPr lang="zh-CN" altLang="en-US" sz="800" kern="0">
              <a:solidFill>
                <a:prstClr val="white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3029127" y="2995876"/>
            <a:ext cx="1303718" cy="815837"/>
            <a:chOff x="2011280" y="2507070"/>
            <a:chExt cx="922795" cy="577464"/>
          </a:xfrm>
        </p:grpSpPr>
        <p:sp>
          <p:nvSpPr>
            <p:cNvPr id="22" name="椭圆 21"/>
            <p:cNvSpPr/>
            <p:nvPr/>
          </p:nvSpPr>
          <p:spPr bwMode="auto">
            <a:xfrm>
              <a:off x="2759252" y="2775333"/>
              <a:ext cx="174823" cy="174823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anchor="ctr">
              <a:normAutofit fontScale="37500" lnSpcReduction="20000"/>
            </a:bodyPr>
            <a:lstStyle/>
            <a:p>
              <a:pPr algn="ctr">
                <a:defRPr/>
              </a:pPr>
              <a:endParaRPr lang="zh-CN" altLang="en-US" sz="1700" kern="0" dirty="0">
                <a:solidFill>
                  <a:prstClr val="white"/>
                </a:solidFill>
                <a:latin typeface="Arial" panose="020B0604020202020204" pitchFamily="34" charset="0"/>
                <a:ea typeface="黑体" panose="02010609060101010101" pitchFamily="49" charset="-122"/>
              </a:endParaRPr>
            </a:p>
          </p:txBody>
        </p:sp>
        <p:sp>
          <p:nvSpPr>
            <p:cNvPr id="23" name="椭圆 22"/>
            <p:cNvSpPr/>
            <p:nvPr>
              <p:custDataLst>
                <p:tags r:id="rId2"/>
              </p:custDataLst>
            </p:nvPr>
          </p:nvSpPr>
          <p:spPr>
            <a:xfrm>
              <a:off x="2011280" y="2507070"/>
              <a:ext cx="266149" cy="267453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anchor="ctr">
              <a:normAutofit fontScale="82500" lnSpcReduction="20000"/>
            </a:bodyPr>
            <a:lstStyle/>
            <a:p>
              <a:pPr algn="ctr">
                <a:defRPr/>
              </a:pPr>
              <a:endParaRPr lang="zh-CN" altLang="en-US" sz="1700" kern="0" dirty="0">
                <a:solidFill>
                  <a:prstClr val="white"/>
                </a:solidFill>
                <a:latin typeface="Arial" panose="020B0604020202020204" pitchFamily="34" charset="0"/>
                <a:ea typeface="黑体" panose="02010609060101010101" pitchFamily="49" charset="-122"/>
              </a:endParaRPr>
            </a:p>
          </p:txBody>
        </p:sp>
        <p:sp>
          <p:nvSpPr>
            <p:cNvPr id="24" name="椭圆 23"/>
            <p:cNvSpPr/>
            <p:nvPr>
              <p:custDataLst>
                <p:tags r:id="rId3"/>
              </p:custDataLst>
            </p:nvPr>
          </p:nvSpPr>
          <p:spPr>
            <a:xfrm flipV="1">
              <a:off x="2521151" y="2959287"/>
              <a:ext cx="125247" cy="125247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anchor="ctr">
              <a:normAutofit fontScale="25000" lnSpcReduction="20000"/>
            </a:bodyPr>
            <a:lstStyle/>
            <a:p>
              <a:pPr algn="ctr">
                <a:defRPr/>
              </a:pPr>
              <a:endParaRPr lang="zh-CN" altLang="en-US" sz="1700" kern="0" dirty="0">
                <a:solidFill>
                  <a:prstClr val="white"/>
                </a:solidFill>
                <a:latin typeface="Arial" panose="020B0604020202020204" pitchFamily="34" charset="0"/>
                <a:ea typeface="黑体" panose="02010609060101010101" pitchFamily="49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302355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KSO_BC1"/>
          <p:cNvSpPr>
            <a:spLocks noGrp="1"/>
          </p:cNvSpPr>
          <p:nvPr>
            <p:ph sz="half" idx="1" hasCustomPrompt="1"/>
          </p:nvPr>
        </p:nvSpPr>
        <p:spPr>
          <a:xfrm>
            <a:off x="3600402" y="2022347"/>
            <a:ext cx="4873112" cy="1789553"/>
          </a:xfrm>
        </p:spPr>
        <p:txBody>
          <a:bodyPr wrap="square">
            <a:normAutofit/>
          </a:bodyPr>
          <a:lstStyle>
            <a:lvl1pPr marL="0" indent="0">
              <a:buNone/>
              <a:defRPr sz="3000">
                <a:solidFill>
                  <a:schemeClr val="accent1"/>
                </a:solidFill>
              </a:defRPr>
            </a:lvl1pPr>
            <a:lvl2pPr marL="63818" indent="0">
              <a:buNone/>
              <a:defRPr sz="1100"/>
            </a:lvl2pPr>
            <a:lvl3pPr marL="162878" indent="0">
              <a:buNone/>
              <a:defRPr/>
            </a:lvl3pPr>
            <a:lvl4pPr marL="244316" indent="0">
              <a:buNone/>
              <a:defRPr/>
            </a:lvl4pPr>
            <a:lvl5pPr marL="325755" indent="0">
              <a:buNone/>
              <a:defRPr/>
            </a:lvl5pPr>
          </a:lstStyle>
          <a:p>
            <a:pPr lvl="0"/>
            <a:r>
              <a:rPr lang="zh-CN" altLang="en-US" dirty="0" smtClean="0"/>
              <a:t>编辑标题</a:t>
            </a:r>
            <a:endParaRPr lang="en-US" altLang="zh-CN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A980D-B224-4C48-B69A-09AB23CE70BD}" type="datetimeFigureOut">
              <a:rPr lang="zh-CN" altLang="en-US" smtClean="0"/>
              <a:t>2018/12/27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2D357-46A0-4A33-8399-86D2BB660FA1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13" hasCustomPrompt="1"/>
          </p:nvPr>
        </p:nvSpPr>
        <p:spPr>
          <a:xfrm>
            <a:off x="3603616" y="3812045"/>
            <a:ext cx="4910717" cy="618583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accent1"/>
                </a:solidFill>
              </a:defRPr>
            </a:lvl1pPr>
            <a:lvl2pPr marL="63818" indent="0">
              <a:buNone/>
              <a:defRPr/>
            </a:lvl2pPr>
            <a:lvl3pPr marL="162878" indent="0">
              <a:buNone/>
              <a:defRPr/>
            </a:lvl3pPr>
            <a:lvl4pPr marL="244316" indent="0">
              <a:buNone/>
              <a:defRPr/>
            </a:lvl4pPr>
            <a:lvl5pPr marL="325755" indent="0">
              <a:buNone/>
              <a:defRPr/>
            </a:lvl5pPr>
          </a:lstStyle>
          <a:p>
            <a:pPr lvl="0"/>
            <a:r>
              <a:rPr lang="zh-CN" altLang="en-US" dirty="0" smtClean="0"/>
              <a:t>编辑文本</a:t>
            </a:r>
            <a:endParaRPr lang="zh-CN" altLang="en-US" dirty="0"/>
          </a:p>
        </p:txBody>
      </p:sp>
      <p:sp>
        <p:nvSpPr>
          <p:cNvPr id="20" name="任意多边形 19"/>
          <p:cNvSpPr/>
          <p:nvPr>
            <p:custDataLst>
              <p:tags r:id="rId1"/>
            </p:custDataLst>
          </p:nvPr>
        </p:nvSpPr>
        <p:spPr>
          <a:xfrm rot="5400000">
            <a:off x="2175931" y="1915716"/>
            <a:ext cx="1915388" cy="940068"/>
          </a:xfrm>
          <a:custGeom>
            <a:avLst/>
            <a:gdLst>
              <a:gd name="connsiteX0" fmla="*/ 0 w 2881560"/>
              <a:gd name="connsiteY0" fmla="*/ 0 h 2025869"/>
              <a:gd name="connsiteX1" fmla="*/ 409902 w 2881560"/>
              <a:gd name="connsiteY1" fmla="*/ 0 h 2025869"/>
              <a:gd name="connsiteX2" fmla="*/ 409902 w 2881560"/>
              <a:gd name="connsiteY2" fmla="*/ 1694793 h 2025869"/>
              <a:gd name="connsiteX3" fmla="*/ 2881560 w 2881560"/>
              <a:gd name="connsiteY3" fmla="*/ 1694793 h 2025869"/>
              <a:gd name="connsiteX4" fmla="*/ 2881560 w 2881560"/>
              <a:gd name="connsiteY4" fmla="*/ 2025869 h 2025869"/>
              <a:gd name="connsiteX5" fmla="*/ 0 w 2881560"/>
              <a:gd name="connsiteY5" fmla="*/ 2025869 h 2025869"/>
              <a:gd name="connsiteX0-1" fmla="*/ 2881560 w 2973000"/>
              <a:gd name="connsiteY0-2" fmla="*/ 1694793 h 2025869"/>
              <a:gd name="connsiteX1-3" fmla="*/ 2881560 w 2973000"/>
              <a:gd name="connsiteY1-4" fmla="*/ 2025869 h 2025869"/>
              <a:gd name="connsiteX2-5" fmla="*/ 0 w 2973000"/>
              <a:gd name="connsiteY2-6" fmla="*/ 2025869 h 2025869"/>
              <a:gd name="connsiteX3-7" fmla="*/ 0 w 2973000"/>
              <a:gd name="connsiteY3-8" fmla="*/ 0 h 2025869"/>
              <a:gd name="connsiteX4-9" fmla="*/ 409902 w 2973000"/>
              <a:gd name="connsiteY4-10" fmla="*/ 0 h 2025869"/>
              <a:gd name="connsiteX5-11" fmla="*/ 409902 w 2973000"/>
              <a:gd name="connsiteY5-12" fmla="*/ 1694793 h 2025869"/>
              <a:gd name="connsiteX6" fmla="*/ 2973000 w 2973000"/>
              <a:gd name="connsiteY6" fmla="*/ 1786233 h 2025869"/>
              <a:gd name="connsiteX0-13" fmla="*/ 2881560 w 2881560"/>
              <a:gd name="connsiteY0-14" fmla="*/ 1694793 h 2025869"/>
              <a:gd name="connsiteX1-15" fmla="*/ 2881560 w 2881560"/>
              <a:gd name="connsiteY1-16" fmla="*/ 2025869 h 2025869"/>
              <a:gd name="connsiteX2-17" fmla="*/ 0 w 2881560"/>
              <a:gd name="connsiteY2-18" fmla="*/ 2025869 h 2025869"/>
              <a:gd name="connsiteX3-19" fmla="*/ 0 w 2881560"/>
              <a:gd name="connsiteY3-20" fmla="*/ 0 h 2025869"/>
              <a:gd name="connsiteX4-21" fmla="*/ 409902 w 2881560"/>
              <a:gd name="connsiteY4-22" fmla="*/ 0 h 2025869"/>
              <a:gd name="connsiteX5-23" fmla="*/ 409902 w 2881560"/>
              <a:gd name="connsiteY5-24" fmla="*/ 1694793 h 2025869"/>
              <a:gd name="connsiteX0-25" fmla="*/ 2881560 w 2881560"/>
              <a:gd name="connsiteY0-26" fmla="*/ 1694793 h 2025869"/>
              <a:gd name="connsiteX1-27" fmla="*/ 2881560 w 2881560"/>
              <a:gd name="connsiteY1-28" fmla="*/ 2025869 h 2025869"/>
              <a:gd name="connsiteX2-29" fmla="*/ 0 w 2881560"/>
              <a:gd name="connsiteY2-30" fmla="*/ 2025869 h 2025869"/>
              <a:gd name="connsiteX3-31" fmla="*/ 0 w 2881560"/>
              <a:gd name="connsiteY3-32" fmla="*/ 0 h 2025869"/>
              <a:gd name="connsiteX4-33" fmla="*/ 409902 w 2881560"/>
              <a:gd name="connsiteY4-34" fmla="*/ 0 h 2025869"/>
            </a:gdLst>
            <a:ahLst/>
            <a:cxnLst>
              <a:cxn ang="0">
                <a:pos x="connsiteX0-25" y="connsiteY0-26"/>
              </a:cxn>
              <a:cxn ang="0">
                <a:pos x="connsiteX1-27" y="connsiteY1-28"/>
              </a:cxn>
              <a:cxn ang="0">
                <a:pos x="connsiteX2-29" y="connsiteY2-30"/>
              </a:cxn>
              <a:cxn ang="0">
                <a:pos x="connsiteX3-31" y="connsiteY3-32"/>
              </a:cxn>
              <a:cxn ang="0">
                <a:pos x="connsiteX4-33" y="connsiteY4-34"/>
              </a:cxn>
            </a:cxnLst>
            <a:rect l="l" t="t" r="r" b="b"/>
            <a:pathLst>
              <a:path w="2881560" h="2025869">
                <a:moveTo>
                  <a:pt x="2881560" y="1694793"/>
                </a:moveTo>
                <a:lnTo>
                  <a:pt x="2881560" y="2025869"/>
                </a:lnTo>
                <a:lnTo>
                  <a:pt x="0" y="2025869"/>
                </a:lnTo>
                <a:lnTo>
                  <a:pt x="0" y="0"/>
                </a:lnTo>
                <a:lnTo>
                  <a:pt x="409902" y="0"/>
                </a:lnTo>
              </a:path>
            </a:pathLst>
          </a:custGeom>
          <a:noFill/>
          <a:ln w="12700" cap="flat" cmpd="sng" algn="ctr">
            <a:solidFill>
              <a:sysClr val="window" lastClr="FFFFFF">
                <a:lumMod val="85000"/>
              </a:sysClr>
            </a:solidFill>
            <a:prstDash val="solid"/>
            <a:miter lim="800000"/>
          </a:ln>
          <a:effectLst/>
        </p:spPr>
        <p:txBody>
          <a:bodyPr wrap="square" lIns="68580" tIns="34290" rIns="68580" bIns="34290" anchor="ctr">
            <a:normAutofit/>
          </a:bodyPr>
          <a:lstStyle/>
          <a:p>
            <a:pPr algn="ctr">
              <a:defRPr/>
            </a:pPr>
            <a:endParaRPr lang="zh-CN" altLang="en-US" sz="800" kern="0">
              <a:solidFill>
                <a:prstClr val="white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3029127" y="2995876"/>
            <a:ext cx="1303718" cy="815837"/>
            <a:chOff x="2011280" y="2507070"/>
            <a:chExt cx="922795" cy="577464"/>
          </a:xfrm>
        </p:grpSpPr>
        <p:sp>
          <p:nvSpPr>
            <p:cNvPr id="22" name="椭圆 21"/>
            <p:cNvSpPr/>
            <p:nvPr/>
          </p:nvSpPr>
          <p:spPr bwMode="auto">
            <a:xfrm>
              <a:off x="2759252" y="2775333"/>
              <a:ext cx="174823" cy="174823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anchor="ctr">
              <a:normAutofit fontScale="37500" lnSpcReduction="20000"/>
            </a:bodyPr>
            <a:lstStyle/>
            <a:p>
              <a:pPr algn="ctr">
                <a:defRPr/>
              </a:pPr>
              <a:endParaRPr lang="zh-CN" altLang="en-US" sz="1700" kern="0" dirty="0">
                <a:solidFill>
                  <a:prstClr val="white"/>
                </a:solidFill>
                <a:latin typeface="Arial" panose="020B0604020202020204" pitchFamily="34" charset="0"/>
                <a:ea typeface="黑体" panose="02010609060101010101" pitchFamily="49" charset="-122"/>
              </a:endParaRPr>
            </a:p>
          </p:txBody>
        </p:sp>
        <p:sp>
          <p:nvSpPr>
            <p:cNvPr id="23" name="椭圆 22"/>
            <p:cNvSpPr/>
            <p:nvPr>
              <p:custDataLst>
                <p:tags r:id="rId2"/>
              </p:custDataLst>
            </p:nvPr>
          </p:nvSpPr>
          <p:spPr>
            <a:xfrm>
              <a:off x="2011280" y="2507070"/>
              <a:ext cx="266149" cy="267453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anchor="ctr">
              <a:normAutofit fontScale="82500" lnSpcReduction="20000"/>
            </a:bodyPr>
            <a:lstStyle/>
            <a:p>
              <a:pPr algn="ctr">
                <a:defRPr/>
              </a:pPr>
              <a:endParaRPr lang="zh-CN" altLang="en-US" sz="1700" kern="0" dirty="0">
                <a:solidFill>
                  <a:prstClr val="white"/>
                </a:solidFill>
                <a:latin typeface="Arial" panose="020B0604020202020204" pitchFamily="34" charset="0"/>
                <a:ea typeface="黑体" panose="02010609060101010101" pitchFamily="49" charset="-122"/>
              </a:endParaRPr>
            </a:p>
          </p:txBody>
        </p:sp>
        <p:sp>
          <p:nvSpPr>
            <p:cNvPr id="24" name="椭圆 23"/>
            <p:cNvSpPr/>
            <p:nvPr>
              <p:custDataLst>
                <p:tags r:id="rId3"/>
              </p:custDataLst>
            </p:nvPr>
          </p:nvSpPr>
          <p:spPr>
            <a:xfrm flipV="1">
              <a:off x="2521151" y="2959287"/>
              <a:ext cx="125247" cy="125247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anchor="ctr">
              <a:normAutofit fontScale="25000" lnSpcReduction="20000"/>
            </a:bodyPr>
            <a:lstStyle/>
            <a:p>
              <a:pPr algn="ctr">
                <a:defRPr/>
              </a:pPr>
              <a:endParaRPr lang="zh-CN" altLang="en-US" sz="1700" kern="0" dirty="0">
                <a:solidFill>
                  <a:prstClr val="white"/>
                </a:solidFill>
                <a:latin typeface="Arial" panose="020B0604020202020204" pitchFamily="34" charset="0"/>
                <a:ea typeface="黑体" panose="02010609060101010101" pitchFamily="49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302355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KSO_BC1"/>
          <p:cNvSpPr>
            <a:spLocks noGrp="1"/>
          </p:cNvSpPr>
          <p:nvPr>
            <p:ph sz="half" idx="1" hasCustomPrompt="1"/>
          </p:nvPr>
        </p:nvSpPr>
        <p:spPr>
          <a:xfrm>
            <a:off x="3600402" y="2022347"/>
            <a:ext cx="4873112" cy="1789553"/>
          </a:xfrm>
        </p:spPr>
        <p:txBody>
          <a:bodyPr wrap="square">
            <a:normAutofit/>
          </a:bodyPr>
          <a:lstStyle>
            <a:lvl1pPr marL="0" indent="0">
              <a:buNone/>
              <a:defRPr sz="3000">
                <a:solidFill>
                  <a:schemeClr val="accent1"/>
                </a:solidFill>
              </a:defRPr>
            </a:lvl1pPr>
            <a:lvl2pPr marL="63818" indent="0">
              <a:buNone/>
              <a:defRPr sz="1100"/>
            </a:lvl2pPr>
            <a:lvl3pPr marL="162878" indent="0">
              <a:buNone/>
              <a:defRPr/>
            </a:lvl3pPr>
            <a:lvl4pPr marL="244316" indent="0">
              <a:buNone/>
              <a:defRPr/>
            </a:lvl4pPr>
            <a:lvl5pPr marL="325755" indent="0">
              <a:buNone/>
              <a:defRPr/>
            </a:lvl5pPr>
          </a:lstStyle>
          <a:p>
            <a:pPr lvl="0"/>
            <a:r>
              <a:rPr lang="zh-CN" altLang="en-US" dirty="0" smtClean="0"/>
              <a:t>编辑标题</a:t>
            </a:r>
            <a:endParaRPr lang="en-US" altLang="zh-CN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A980D-B224-4C48-B69A-09AB23CE70BD}" type="datetimeFigureOut">
              <a:rPr lang="zh-CN" altLang="en-US" smtClean="0"/>
              <a:t>2018/12/27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2D357-46A0-4A33-8399-86D2BB660FA1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13" hasCustomPrompt="1"/>
          </p:nvPr>
        </p:nvSpPr>
        <p:spPr>
          <a:xfrm>
            <a:off x="3603616" y="3812045"/>
            <a:ext cx="4910717" cy="618583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accent1"/>
                </a:solidFill>
              </a:defRPr>
            </a:lvl1pPr>
            <a:lvl2pPr marL="63818" indent="0">
              <a:buNone/>
              <a:defRPr/>
            </a:lvl2pPr>
            <a:lvl3pPr marL="162878" indent="0">
              <a:buNone/>
              <a:defRPr/>
            </a:lvl3pPr>
            <a:lvl4pPr marL="244316" indent="0">
              <a:buNone/>
              <a:defRPr/>
            </a:lvl4pPr>
            <a:lvl5pPr marL="325755" indent="0">
              <a:buNone/>
              <a:defRPr/>
            </a:lvl5pPr>
          </a:lstStyle>
          <a:p>
            <a:pPr lvl="0"/>
            <a:r>
              <a:rPr lang="zh-CN" altLang="en-US" dirty="0" smtClean="0"/>
              <a:t>编辑文本</a:t>
            </a:r>
            <a:endParaRPr lang="zh-CN" altLang="en-US" dirty="0"/>
          </a:p>
        </p:txBody>
      </p:sp>
      <p:sp>
        <p:nvSpPr>
          <p:cNvPr id="20" name="任意多边形 19"/>
          <p:cNvSpPr/>
          <p:nvPr>
            <p:custDataLst>
              <p:tags r:id="rId1"/>
            </p:custDataLst>
          </p:nvPr>
        </p:nvSpPr>
        <p:spPr>
          <a:xfrm rot="5400000">
            <a:off x="2175931" y="1915716"/>
            <a:ext cx="1915388" cy="940068"/>
          </a:xfrm>
          <a:custGeom>
            <a:avLst/>
            <a:gdLst>
              <a:gd name="connsiteX0" fmla="*/ 0 w 2881560"/>
              <a:gd name="connsiteY0" fmla="*/ 0 h 2025869"/>
              <a:gd name="connsiteX1" fmla="*/ 409902 w 2881560"/>
              <a:gd name="connsiteY1" fmla="*/ 0 h 2025869"/>
              <a:gd name="connsiteX2" fmla="*/ 409902 w 2881560"/>
              <a:gd name="connsiteY2" fmla="*/ 1694793 h 2025869"/>
              <a:gd name="connsiteX3" fmla="*/ 2881560 w 2881560"/>
              <a:gd name="connsiteY3" fmla="*/ 1694793 h 2025869"/>
              <a:gd name="connsiteX4" fmla="*/ 2881560 w 2881560"/>
              <a:gd name="connsiteY4" fmla="*/ 2025869 h 2025869"/>
              <a:gd name="connsiteX5" fmla="*/ 0 w 2881560"/>
              <a:gd name="connsiteY5" fmla="*/ 2025869 h 2025869"/>
              <a:gd name="connsiteX0-1" fmla="*/ 2881560 w 2973000"/>
              <a:gd name="connsiteY0-2" fmla="*/ 1694793 h 2025869"/>
              <a:gd name="connsiteX1-3" fmla="*/ 2881560 w 2973000"/>
              <a:gd name="connsiteY1-4" fmla="*/ 2025869 h 2025869"/>
              <a:gd name="connsiteX2-5" fmla="*/ 0 w 2973000"/>
              <a:gd name="connsiteY2-6" fmla="*/ 2025869 h 2025869"/>
              <a:gd name="connsiteX3-7" fmla="*/ 0 w 2973000"/>
              <a:gd name="connsiteY3-8" fmla="*/ 0 h 2025869"/>
              <a:gd name="connsiteX4-9" fmla="*/ 409902 w 2973000"/>
              <a:gd name="connsiteY4-10" fmla="*/ 0 h 2025869"/>
              <a:gd name="connsiteX5-11" fmla="*/ 409902 w 2973000"/>
              <a:gd name="connsiteY5-12" fmla="*/ 1694793 h 2025869"/>
              <a:gd name="connsiteX6" fmla="*/ 2973000 w 2973000"/>
              <a:gd name="connsiteY6" fmla="*/ 1786233 h 2025869"/>
              <a:gd name="connsiteX0-13" fmla="*/ 2881560 w 2881560"/>
              <a:gd name="connsiteY0-14" fmla="*/ 1694793 h 2025869"/>
              <a:gd name="connsiteX1-15" fmla="*/ 2881560 w 2881560"/>
              <a:gd name="connsiteY1-16" fmla="*/ 2025869 h 2025869"/>
              <a:gd name="connsiteX2-17" fmla="*/ 0 w 2881560"/>
              <a:gd name="connsiteY2-18" fmla="*/ 2025869 h 2025869"/>
              <a:gd name="connsiteX3-19" fmla="*/ 0 w 2881560"/>
              <a:gd name="connsiteY3-20" fmla="*/ 0 h 2025869"/>
              <a:gd name="connsiteX4-21" fmla="*/ 409902 w 2881560"/>
              <a:gd name="connsiteY4-22" fmla="*/ 0 h 2025869"/>
              <a:gd name="connsiteX5-23" fmla="*/ 409902 w 2881560"/>
              <a:gd name="connsiteY5-24" fmla="*/ 1694793 h 2025869"/>
              <a:gd name="connsiteX0-25" fmla="*/ 2881560 w 2881560"/>
              <a:gd name="connsiteY0-26" fmla="*/ 1694793 h 2025869"/>
              <a:gd name="connsiteX1-27" fmla="*/ 2881560 w 2881560"/>
              <a:gd name="connsiteY1-28" fmla="*/ 2025869 h 2025869"/>
              <a:gd name="connsiteX2-29" fmla="*/ 0 w 2881560"/>
              <a:gd name="connsiteY2-30" fmla="*/ 2025869 h 2025869"/>
              <a:gd name="connsiteX3-31" fmla="*/ 0 w 2881560"/>
              <a:gd name="connsiteY3-32" fmla="*/ 0 h 2025869"/>
              <a:gd name="connsiteX4-33" fmla="*/ 409902 w 2881560"/>
              <a:gd name="connsiteY4-34" fmla="*/ 0 h 2025869"/>
            </a:gdLst>
            <a:ahLst/>
            <a:cxnLst>
              <a:cxn ang="0">
                <a:pos x="connsiteX0-25" y="connsiteY0-26"/>
              </a:cxn>
              <a:cxn ang="0">
                <a:pos x="connsiteX1-27" y="connsiteY1-28"/>
              </a:cxn>
              <a:cxn ang="0">
                <a:pos x="connsiteX2-29" y="connsiteY2-30"/>
              </a:cxn>
              <a:cxn ang="0">
                <a:pos x="connsiteX3-31" y="connsiteY3-32"/>
              </a:cxn>
              <a:cxn ang="0">
                <a:pos x="connsiteX4-33" y="connsiteY4-34"/>
              </a:cxn>
            </a:cxnLst>
            <a:rect l="l" t="t" r="r" b="b"/>
            <a:pathLst>
              <a:path w="2881560" h="2025869">
                <a:moveTo>
                  <a:pt x="2881560" y="1694793"/>
                </a:moveTo>
                <a:lnTo>
                  <a:pt x="2881560" y="2025869"/>
                </a:lnTo>
                <a:lnTo>
                  <a:pt x="0" y="2025869"/>
                </a:lnTo>
                <a:lnTo>
                  <a:pt x="0" y="0"/>
                </a:lnTo>
                <a:lnTo>
                  <a:pt x="409902" y="0"/>
                </a:lnTo>
              </a:path>
            </a:pathLst>
          </a:custGeom>
          <a:noFill/>
          <a:ln w="12700" cap="flat" cmpd="sng" algn="ctr">
            <a:solidFill>
              <a:sysClr val="window" lastClr="FFFFFF">
                <a:lumMod val="85000"/>
              </a:sysClr>
            </a:solidFill>
            <a:prstDash val="solid"/>
            <a:miter lim="800000"/>
          </a:ln>
          <a:effectLst/>
        </p:spPr>
        <p:txBody>
          <a:bodyPr wrap="square" lIns="68580" tIns="34290" rIns="68580" bIns="34290" anchor="ctr">
            <a:normAutofit/>
          </a:bodyPr>
          <a:lstStyle/>
          <a:p>
            <a:pPr algn="ctr">
              <a:defRPr/>
            </a:pPr>
            <a:endParaRPr lang="zh-CN" altLang="en-US" sz="800" kern="0">
              <a:solidFill>
                <a:prstClr val="white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3029127" y="2995876"/>
            <a:ext cx="1303718" cy="815837"/>
            <a:chOff x="2011280" y="2507070"/>
            <a:chExt cx="922795" cy="577464"/>
          </a:xfrm>
        </p:grpSpPr>
        <p:sp>
          <p:nvSpPr>
            <p:cNvPr id="22" name="椭圆 21"/>
            <p:cNvSpPr/>
            <p:nvPr/>
          </p:nvSpPr>
          <p:spPr bwMode="auto">
            <a:xfrm>
              <a:off x="2759252" y="2775333"/>
              <a:ext cx="174823" cy="174823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anchor="ctr">
              <a:normAutofit fontScale="37500" lnSpcReduction="20000"/>
            </a:bodyPr>
            <a:lstStyle/>
            <a:p>
              <a:pPr algn="ctr">
                <a:defRPr/>
              </a:pPr>
              <a:endParaRPr lang="zh-CN" altLang="en-US" sz="1700" kern="0" dirty="0">
                <a:solidFill>
                  <a:prstClr val="white"/>
                </a:solidFill>
                <a:latin typeface="Arial" panose="020B0604020202020204" pitchFamily="34" charset="0"/>
                <a:ea typeface="黑体" panose="02010609060101010101" pitchFamily="49" charset="-122"/>
              </a:endParaRPr>
            </a:p>
          </p:txBody>
        </p:sp>
        <p:sp>
          <p:nvSpPr>
            <p:cNvPr id="23" name="椭圆 22"/>
            <p:cNvSpPr/>
            <p:nvPr>
              <p:custDataLst>
                <p:tags r:id="rId2"/>
              </p:custDataLst>
            </p:nvPr>
          </p:nvSpPr>
          <p:spPr>
            <a:xfrm>
              <a:off x="2011280" y="2507070"/>
              <a:ext cx="266149" cy="267453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anchor="ctr">
              <a:normAutofit fontScale="82500" lnSpcReduction="20000"/>
            </a:bodyPr>
            <a:lstStyle/>
            <a:p>
              <a:pPr algn="ctr">
                <a:defRPr/>
              </a:pPr>
              <a:endParaRPr lang="zh-CN" altLang="en-US" sz="1700" kern="0" dirty="0">
                <a:solidFill>
                  <a:prstClr val="white"/>
                </a:solidFill>
                <a:latin typeface="Arial" panose="020B0604020202020204" pitchFamily="34" charset="0"/>
                <a:ea typeface="黑体" panose="02010609060101010101" pitchFamily="49" charset="-122"/>
              </a:endParaRPr>
            </a:p>
          </p:txBody>
        </p:sp>
        <p:sp>
          <p:nvSpPr>
            <p:cNvPr id="24" name="椭圆 23"/>
            <p:cNvSpPr/>
            <p:nvPr>
              <p:custDataLst>
                <p:tags r:id="rId3"/>
              </p:custDataLst>
            </p:nvPr>
          </p:nvSpPr>
          <p:spPr>
            <a:xfrm flipV="1">
              <a:off x="2521151" y="2959287"/>
              <a:ext cx="125247" cy="125247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anchor="ctr">
              <a:normAutofit fontScale="25000" lnSpcReduction="20000"/>
            </a:bodyPr>
            <a:lstStyle/>
            <a:p>
              <a:pPr algn="ctr">
                <a:defRPr/>
              </a:pPr>
              <a:endParaRPr lang="zh-CN" altLang="en-US" sz="1700" kern="0" dirty="0">
                <a:solidFill>
                  <a:prstClr val="white"/>
                </a:solidFill>
                <a:latin typeface="Arial" panose="020B0604020202020204" pitchFamily="34" charset="0"/>
                <a:ea typeface="黑体" panose="02010609060101010101" pitchFamily="49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302355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KSO_BC1"/>
          <p:cNvSpPr>
            <a:spLocks noGrp="1"/>
          </p:cNvSpPr>
          <p:nvPr>
            <p:ph sz="half" idx="1" hasCustomPrompt="1"/>
          </p:nvPr>
        </p:nvSpPr>
        <p:spPr>
          <a:xfrm>
            <a:off x="3600402" y="2022347"/>
            <a:ext cx="4873112" cy="1789553"/>
          </a:xfrm>
        </p:spPr>
        <p:txBody>
          <a:bodyPr wrap="square">
            <a:normAutofit/>
          </a:bodyPr>
          <a:lstStyle>
            <a:lvl1pPr marL="0" indent="0">
              <a:buNone/>
              <a:defRPr sz="3000">
                <a:solidFill>
                  <a:schemeClr val="accent1"/>
                </a:solidFill>
              </a:defRPr>
            </a:lvl1pPr>
            <a:lvl2pPr marL="63818" indent="0">
              <a:buNone/>
              <a:defRPr sz="1100"/>
            </a:lvl2pPr>
            <a:lvl3pPr marL="162878" indent="0">
              <a:buNone/>
              <a:defRPr/>
            </a:lvl3pPr>
            <a:lvl4pPr marL="244316" indent="0">
              <a:buNone/>
              <a:defRPr/>
            </a:lvl4pPr>
            <a:lvl5pPr marL="325755" indent="0">
              <a:buNone/>
              <a:defRPr/>
            </a:lvl5pPr>
          </a:lstStyle>
          <a:p>
            <a:pPr lvl="0"/>
            <a:r>
              <a:rPr lang="zh-CN" altLang="en-US" dirty="0" smtClean="0"/>
              <a:t>编辑标题</a:t>
            </a:r>
            <a:endParaRPr lang="en-US" altLang="zh-CN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A980D-B224-4C48-B69A-09AB23CE70BD}" type="datetimeFigureOut">
              <a:rPr lang="zh-CN" altLang="en-US" smtClean="0"/>
              <a:t>2018/12/27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2D357-46A0-4A33-8399-86D2BB660FA1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13" hasCustomPrompt="1"/>
          </p:nvPr>
        </p:nvSpPr>
        <p:spPr>
          <a:xfrm>
            <a:off x="3603616" y="3812045"/>
            <a:ext cx="4910717" cy="618583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accent1"/>
                </a:solidFill>
              </a:defRPr>
            </a:lvl1pPr>
            <a:lvl2pPr marL="63818" indent="0">
              <a:buNone/>
              <a:defRPr/>
            </a:lvl2pPr>
            <a:lvl3pPr marL="162878" indent="0">
              <a:buNone/>
              <a:defRPr/>
            </a:lvl3pPr>
            <a:lvl4pPr marL="244316" indent="0">
              <a:buNone/>
              <a:defRPr/>
            </a:lvl4pPr>
            <a:lvl5pPr marL="325755" indent="0">
              <a:buNone/>
              <a:defRPr/>
            </a:lvl5pPr>
          </a:lstStyle>
          <a:p>
            <a:pPr lvl="0"/>
            <a:r>
              <a:rPr lang="zh-CN" altLang="en-US" dirty="0" smtClean="0"/>
              <a:t>编辑文本</a:t>
            </a:r>
            <a:endParaRPr lang="zh-CN" altLang="en-US" dirty="0"/>
          </a:p>
        </p:txBody>
      </p:sp>
      <p:sp>
        <p:nvSpPr>
          <p:cNvPr id="20" name="任意多边形 19"/>
          <p:cNvSpPr/>
          <p:nvPr>
            <p:custDataLst>
              <p:tags r:id="rId1"/>
            </p:custDataLst>
          </p:nvPr>
        </p:nvSpPr>
        <p:spPr>
          <a:xfrm rot="5400000">
            <a:off x="2175931" y="1915716"/>
            <a:ext cx="1915388" cy="940068"/>
          </a:xfrm>
          <a:custGeom>
            <a:avLst/>
            <a:gdLst>
              <a:gd name="connsiteX0" fmla="*/ 0 w 2881560"/>
              <a:gd name="connsiteY0" fmla="*/ 0 h 2025869"/>
              <a:gd name="connsiteX1" fmla="*/ 409902 w 2881560"/>
              <a:gd name="connsiteY1" fmla="*/ 0 h 2025869"/>
              <a:gd name="connsiteX2" fmla="*/ 409902 w 2881560"/>
              <a:gd name="connsiteY2" fmla="*/ 1694793 h 2025869"/>
              <a:gd name="connsiteX3" fmla="*/ 2881560 w 2881560"/>
              <a:gd name="connsiteY3" fmla="*/ 1694793 h 2025869"/>
              <a:gd name="connsiteX4" fmla="*/ 2881560 w 2881560"/>
              <a:gd name="connsiteY4" fmla="*/ 2025869 h 2025869"/>
              <a:gd name="connsiteX5" fmla="*/ 0 w 2881560"/>
              <a:gd name="connsiteY5" fmla="*/ 2025869 h 2025869"/>
              <a:gd name="connsiteX0-1" fmla="*/ 2881560 w 2973000"/>
              <a:gd name="connsiteY0-2" fmla="*/ 1694793 h 2025869"/>
              <a:gd name="connsiteX1-3" fmla="*/ 2881560 w 2973000"/>
              <a:gd name="connsiteY1-4" fmla="*/ 2025869 h 2025869"/>
              <a:gd name="connsiteX2-5" fmla="*/ 0 w 2973000"/>
              <a:gd name="connsiteY2-6" fmla="*/ 2025869 h 2025869"/>
              <a:gd name="connsiteX3-7" fmla="*/ 0 w 2973000"/>
              <a:gd name="connsiteY3-8" fmla="*/ 0 h 2025869"/>
              <a:gd name="connsiteX4-9" fmla="*/ 409902 w 2973000"/>
              <a:gd name="connsiteY4-10" fmla="*/ 0 h 2025869"/>
              <a:gd name="connsiteX5-11" fmla="*/ 409902 w 2973000"/>
              <a:gd name="connsiteY5-12" fmla="*/ 1694793 h 2025869"/>
              <a:gd name="connsiteX6" fmla="*/ 2973000 w 2973000"/>
              <a:gd name="connsiteY6" fmla="*/ 1786233 h 2025869"/>
              <a:gd name="connsiteX0-13" fmla="*/ 2881560 w 2881560"/>
              <a:gd name="connsiteY0-14" fmla="*/ 1694793 h 2025869"/>
              <a:gd name="connsiteX1-15" fmla="*/ 2881560 w 2881560"/>
              <a:gd name="connsiteY1-16" fmla="*/ 2025869 h 2025869"/>
              <a:gd name="connsiteX2-17" fmla="*/ 0 w 2881560"/>
              <a:gd name="connsiteY2-18" fmla="*/ 2025869 h 2025869"/>
              <a:gd name="connsiteX3-19" fmla="*/ 0 w 2881560"/>
              <a:gd name="connsiteY3-20" fmla="*/ 0 h 2025869"/>
              <a:gd name="connsiteX4-21" fmla="*/ 409902 w 2881560"/>
              <a:gd name="connsiteY4-22" fmla="*/ 0 h 2025869"/>
              <a:gd name="connsiteX5-23" fmla="*/ 409902 w 2881560"/>
              <a:gd name="connsiteY5-24" fmla="*/ 1694793 h 2025869"/>
              <a:gd name="connsiteX0-25" fmla="*/ 2881560 w 2881560"/>
              <a:gd name="connsiteY0-26" fmla="*/ 1694793 h 2025869"/>
              <a:gd name="connsiteX1-27" fmla="*/ 2881560 w 2881560"/>
              <a:gd name="connsiteY1-28" fmla="*/ 2025869 h 2025869"/>
              <a:gd name="connsiteX2-29" fmla="*/ 0 w 2881560"/>
              <a:gd name="connsiteY2-30" fmla="*/ 2025869 h 2025869"/>
              <a:gd name="connsiteX3-31" fmla="*/ 0 w 2881560"/>
              <a:gd name="connsiteY3-32" fmla="*/ 0 h 2025869"/>
              <a:gd name="connsiteX4-33" fmla="*/ 409902 w 2881560"/>
              <a:gd name="connsiteY4-34" fmla="*/ 0 h 2025869"/>
            </a:gdLst>
            <a:ahLst/>
            <a:cxnLst>
              <a:cxn ang="0">
                <a:pos x="connsiteX0-25" y="connsiteY0-26"/>
              </a:cxn>
              <a:cxn ang="0">
                <a:pos x="connsiteX1-27" y="connsiteY1-28"/>
              </a:cxn>
              <a:cxn ang="0">
                <a:pos x="connsiteX2-29" y="connsiteY2-30"/>
              </a:cxn>
              <a:cxn ang="0">
                <a:pos x="connsiteX3-31" y="connsiteY3-32"/>
              </a:cxn>
              <a:cxn ang="0">
                <a:pos x="connsiteX4-33" y="connsiteY4-34"/>
              </a:cxn>
            </a:cxnLst>
            <a:rect l="l" t="t" r="r" b="b"/>
            <a:pathLst>
              <a:path w="2881560" h="2025869">
                <a:moveTo>
                  <a:pt x="2881560" y="1694793"/>
                </a:moveTo>
                <a:lnTo>
                  <a:pt x="2881560" y="2025869"/>
                </a:lnTo>
                <a:lnTo>
                  <a:pt x="0" y="2025869"/>
                </a:lnTo>
                <a:lnTo>
                  <a:pt x="0" y="0"/>
                </a:lnTo>
                <a:lnTo>
                  <a:pt x="409902" y="0"/>
                </a:lnTo>
              </a:path>
            </a:pathLst>
          </a:custGeom>
          <a:noFill/>
          <a:ln w="12700" cap="flat" cmpd="sng" algn="ctr">
            <a:solidFill>
              <a:sysClr val="window" lastClr="FFFFFF">
                <a:lumMod val="85000"/>
              </a:sysClr>
            </a:solidFill>
            <a:prstDash val="solid"/>
            <a:miter lim="800000"/>
          </a:ln>
          <a:effectLst/>
        </p:spPr>
        <p:txBody>
          <a:bodyPr wrap="square" lIns="68580" tIns="34290" rIns="68580" bIns="34290" anchor="ctr">
            <a:normAutofit/>
          </a:bodyPr>
          <a:lstStyle/>
          <a:p>
            <a:pPr algn="ctr">
              <a:defRPr/>
            </a:pPr>
            <a:endParaRPr lang="zh-CN" altLang="en-US" sz="800" kern="0">
              <a:solidFill>
                <a:prstClr val="white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3029127" y="2995876"/>
            <a:ext cx="1303718" cy="815837"/>
            <a:chOff x="2011280" y="2507070"/>
            <a:chExt cx="922795" cy="577464"/>
          </a:xfrm>
        </p:grpSpPr>
        <p:sp>
          <p:nvSpPr>
            <p:cNvPr id="22" name="椭圆 21"/>
            <p:cNvSpPr/>
            <p:nvPr/>
          </p:nvSpPr>
          <p:spPr bwMode="auto">
            <a:xfrm>
              <a:off x="2759252" y="2775333"/>
              <a:ext cx="174823" cy="174823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anchor="ctr">
              <a:normAutofit fontScale="37500" lnSpcReduction="20000"/>
            </a:bodyPr>
            <a:lstStyle/>
            <a:p>
              <a:pPr algn="ctr">
                <a:defRPr/>
              </a:pPr>
              <a:endParaRPr lang="zh-CN" altLang="en-US" sz="1700" kern="0" dirty="0">
                <a:solidFill>
                  <a:prstClr val="white"/>
                </a:solidFill>
                <a:latin typeface="Arial" panose="020B0604020202020204" pitchFamily="34" charset="0"/>
                <a:ea typeface="黑体" panose="02010609060101010101" pitchFamily="49" charset="-122"/>
              </a:endParaRPr>
            </a:p>
          </p:txBody>
        </p:sp>
        <p:sp>
          <p:nvSpPr>
            <p:cNvPr id="23" name="椭圆 22"/>
            <p:cNvSpPr/>
            <p:nvPr>
              <p:custDataLst>
                <p:tags r:id="rId2"/>
              </p:custDataLst>
            </p:nvPr>
          </p:nvSpPr>
          <p:spPr>
            <a:xfrm>
              <a:off x="2011280" y="2507070"/>
              <a:ext cx="266149" cy="267453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anchor="ctr">
              <a:normAutofit fontScale="82500" lnSpcReduction="20000"/>
            </a:bodyPr>
            <a:lstStyle/>
            <a:p>
              <a:pPr algn="ctr">
                <a:defRPr/>
              </a:pPr>
              <a:endParaRPr lang="zh-CN" altLang="en-US" sz="1700" kern="0" dirty="0">
                <a:solidFill>
                  <a:prstClr val="white"/>
                </a:solidFill>
                <a:latin typeface="Arial" panose="020B0604020202020204" pitchFamily="34" charset="0"/>
                <a:ea typeface="黑体" panose="02010609060101010101" pitchFamily="49" charset="-122"/>
              </a:endParaRPr>
            </a:p>
          </p:txBody>
        </p:sp>
        <p:sp>
          <p:nvSpPr>
            <p:cNvPr id="24" name="椭圆 23"/>
            <p:cNvSpPr/>
            <p:nvPr>
              <p:custDataLst>
                <p:tags r:id="rId3"/>
              </p:custDataLst>
            </p:nvPr>
          </p:nvSpPr>
          <p:spPr>
            <a:xfrm flipV="1">
              <a:off x="2521151" y="2959287"/>
              <a:ext cx="125247" cy="125247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anchor="ctr">
              <a:normAutofit fontScale="25000" lnSpcReduction="20000"/>
            </a:bodyPr>
            <a:lstStyle/>
            <a:p>
              <a:pPr algn="ctr">
                <a:defRPr/>
              </a:pPr>
              <a:endParaRPr lang="zh-CN" altLang="en-US" sz="1700" kern="0" dirty="0">
                <a:solidFill>
                  <a:prstClr val="white"/>
                </a:solidFill>
                <a:latin typeface="Arial" panose="020B0604020202020204" pitchFamily="34" charset="0"/>
                <a:ea typeface="黑体" panose="02010609060101010101" pitchFamily="49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302355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35B0E9-92E0-487D-B1D2-286E46E9CABE}" type="datetimeFigureOut">
              <a:rPr lang="zh-CN" altLang="en-US" smtClean="0"/>
              <a:t>2018/12/27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E3969-CC04-4E1E-85C8-EE7C555C60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08185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35B0E9-92E0-487D-B1D2-286E46E9CABE}" type="datetimeFigureOut">
              <a:rPr lang="zh-CN" altLang="en-US" smtClean="0"/>
              <a:t>2018/12/27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E3969-CC04-4E1E-85C8-EE7C555C60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9638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35B0E9-92E0-487D-B1D2-286E46E9CABE}" type="datetimeFigureOut">
              <a:rPr lang="zh-CN" altLang="en-US" smtClean="0"/>
              <a:t>2018/12/27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E3969-CC04-4E1E-85C8-EE7C555C60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26746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40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40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35B0E9-92E0-487D-B1D2-286E46E9CABE}" type="datetimeFigureOut">
              <a:rPr lang="zh-CN" altLang="en-US" smtClean="0"/>
              <a:t>2018/12/27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E3969-CC04-4E1E-85C8-EE7C555C60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37129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35B0E9-92E0-487D-B1D2-286E46E9CABE}" type="datetimeFigureOut">
              <a:rPr lang="zh-CN" altLang="en-US" smtClean="0"/>
              <a:t>2018/12/27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E3969-CC04-4E1E-85C8-EE7C555C60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66468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35B0E9-92E0-487D-B1D2-286E46E9CABE}" type="datetimeFigureOut">
              <a:rPr lang="zh-CN" altLang="en-US" smtClean="0"/>
              <a:t>2018/12/27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E3969-CC04-4E1E-85C8-EE7C555C60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01212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100"/>
            </a:lvl2pPr>
            <a:lvl3pPr marL="685800" indent="0">
              <a:buNone/>
              <a:defRPr sz="9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  <a:lvl6pPr marL="1714500" indent="0">
              <a:buNone/>
              <a:defRPr sz="800"/>
            </a:lvl6pPr>
            <a:lvl7pPr marL="2057400" indent="0">
              <a:buNone/>
              <a:defRPr sz="800"/>
            </a:lvl7pPr>
            <a:lvl8pPr marL="2400300" indent="0">
              <a:buNone/>
              <a:defRPr sz="800"/>
            </a:lvl8pPr>
            <a:lvl9pPr marL="2743200" indent="0">
              <a:buNone/>
              <a:defRPr sz="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35B0E9-92E0-487D-B1D2-286E46E9CABE}" type="datetimeFigureOut">
              <a:rPr lang="zh-CN" altLang="en-US" smtClean="0"/>
              <a:t>2018/12/27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E3969-CC04-4E1E-85C8-EE7C555C60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97591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100"/>
            </a:lvl2pPr>
            <a:lvl3pPr marL="685800" indent="0">
              <a:buNone/>
              <a:defRPr sz="9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  <a:lvl6pPr marL="1714500" indent="0">
              <a:buNone/>
              <a:defRPr sz="800"/>
            </a:lvl6pPr>
            <a:lvl7pPr marL="2057400" indent="0">
              <a:buNone/>
              <a:defRPr sz="800"/>
            </a:lvl7pPr>
            <a:lvl8pPr marL="2400300" indent="0">
              <a:buNone/>
              <a:defRPr sz="800"/>
            </a:lvl8pPr>
            <a:lvl9pPr marL="2743200" indent="0">
              <a:buNone/>
              <a:defRPr sz="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35B0E9-92E0-487D-B1D2-286E46E9CABE}" type="datetimeFigureOut">
              <a:rPr lang="zh-CN" altLang="en-US" smtClean="0"/>
              <a:t>2018/12/27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E3969-CC04-4E1E-85C8-EE7C555C60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25237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35B0E9-92E0-487D-B1D2-286E46E9CABE}" type="datetimeFigureOut">
              <a:rPr lang="zh-CN" altLang="en-US" smtClean="0"/>
              <a:t>2018/12/27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8E3969-CC04-4E1E-85C8-EE7C555C60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44135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3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2.xml"/><Relationship Id="rId5" Type="http://schemas.openxmlformats.org/officeDocument/2006/relationships/image" Target="../media/image2.png"/><Relationship Id="rId4" Type="http://schemas.openxmlformats.org/officeDocument/2006/relationships/image" Target="../media/image9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3.xml"/><Relationship Id="rId5" Type="http://schemas.openxmlformats.org/officeDocument/2006/relationships/image" Target="../media/image2.png"/><Relationship Id="rId4" Type="http://schemas.openxmlformats.org/officeDocument/2006/relationships/image" Target="../media/image10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6.xml"/><Relationship Id="rId1" Type="http://schemas.openxmlformats.org/officeDocument/2006/relationships/tags" Target="../tags/tag3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5.xml"/><Relationship Id="rId5" Type="http://schemas.openxmlformats.org/officeDocument/2006/relationships/image" Target="../media/image2.png"/><Relationship Id="rId4" Type="http://schemas.openxmlformats.org/officeDocument/2006/relationships/image" Target="../media/image11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7.xml"/><Relationship Id="rId1" Type="http://schemas.openxmlformats.org/officeDocument/2006/relationships/tags" Target="../tags/tag3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7.xml"/><Relationship Id="rId5" Type="http://schemas.openxmlformats.org/officeDocument/2006/relationships/image" Target="../media/image2.png"/><Relationship Id="rId4" Type="http://schemas.openxmlformats.org/officeDocument/2006/relationships/image" Target="../media/image12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8.xml"/><Relationship Id="rId5" Type="http://schemas.openxmlformats.org/officeDocument/2006/relationships/image" Target="../media/image2.png"/><Relationship Id="rId4" Type="http://schemas.openxmlformats.org/officeDocument/2006/relationships/image" Target="../media/image13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9.xml"/><Relationship Id="rId5" Type="http://schemas.openxmlformats.org/officeDocument/2006/relationships/image" Target="../media/image2.png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4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3.xml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1.xml"/><Relationship Id="rId5" Type="http://schemas.openxmlformats.org/officeDocument/2006/relationships/image" Target="../media/image2.png"/><Relationship Id="rId4" Type="http://schemas.openxmlformats.org/officeDocument/2006/relationships/image" Target="../media/image15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2.xml"/><Relationship Id="rId5" Type="http://schemas.openxmlformats.org/officeDocument/2006/relationships/image" Target="../media/image2.png"/><Relationship Id="rId4" Type="http://schemas.openxmlformats.org/officeDocument/2006/relationships/image" Target="../media/image16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19.xml"/><Relationship Id="rId1" Type="http://schemas.openxmlformats.org/officeDocument/2006/relationships/tags" Target="../tags/tag4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4.xml"/><Relationship Id="rId5" Type="http://schemas.openxmlformats.org/officeDocument/2006/relationships/image" Target="../media/image2.png"/><Relationship Id="rId4" Type="http://schemas.openxmlformats.org/officeDocument/2006/relationships/image" Target="../media/image17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5.xml"/><Relationship Id="rId5" Type="http://schemas.openxmlformats.org/officeDocument/2006/relationships/image" Target="../media/image2.png"/><Relationship Id="rId4" Type="http://schemas.openxmlformats.org/officeDocument/2006/relationships/image" Target="../media/image18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4.xml"/><Relationship Id="rId5" Type="http://schemas.openxmlformats.org/officeDocument/2006/relationships/image" Target="../media/image2.png"/><Relationship Id="rId4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2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6.xml"/><Relationship Id="rId5" Type="http://schemas.openxmlformats.org/officeDocument/2006/relationships/image" Target="../media/image2.png"/><Relationship Id="rId4" Type="http://schemas.openxmlformats.org/officeDocument/2006/relationships/image" Target="../media/image4.jpe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7.xml"/><Relationship Id="rId5" Type="http://schemas.openxmlformats.org/officeDocument/2006/relationships/image" Target="../media/image2.png"/><Relationship Id="rId4" Type="http://schemas.openxmlformats.org/officeDocument/2006/relationships/image" Target="../media/image5.jpe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8.xml"/><Relationship Id="rId5" Type="http://schemas.openxmlformats.org/officeDocument/2006/relationships/image" Target="../media/image2.png"/><Relationship Id="rId4" Type="http://schemas.openxmlformats.org/officeDocument/2006/relationships/image" Target="../media/image6.jpe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9.xml"/><Relationship Id="rId5" Type="http://schemas.openxmlformats.org/officeDocument/2006/relationships/image" Target="../media/image2.png"/><Relationship Id="rId4" Type="http://schemas.openxmlformats.org/officeDocument/2006/relationships/image" Target="../media/image7.jpe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0.xml"/><Relationship Id="rId5" Type="http://schemas.openxmlformats.org/officeDocument/2006/relationships/image" Target="../media/image2.png"/><Relationship Id="rId4" Type="http://schemas.openxmlformats.org/officeDocument/2006/relationships/image" Target="../media/image8.jpe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 idx="4294967295"/>
          </p:nvPr>
        </p:nvSpPr>
        <p:spPr>
          <a:xfrm>
            <a:off x="780098" y="1971676"/>
            <a:ext cx="7886700" cy="994172"/>
          </a:xfrm>
        </p:spPr>
        <p:txBody>
          <a:bodyPr/>
          <a:lstStyle/>
          <a:p>
            <a:pPr algn="ctr"/>
            <a:r>
              <a:rPr lang="en-US" altLang="zh-CN" sz="45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π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学 院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91305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 idx="4294967295"/>
          </p:nvPr>
        </p:nvSpPr>
        <p:spPr>
          <a:xfrm>
            <a:off x="780098" y="1971676"/>
            <a:ext cx="7886700" cy="994172"/>
          </a:xfrm>
        </p:spPr>
        <p:txBody>
          <a:bodyPr/>
          <a:lstStyle/>
          <a:p>
            <a:pPr algn="ctr"/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芝 士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学 院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94135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直接连接符 27"/>
          <p:cNvCxnSpPr/>
          <p:nvPr/>
        </p:nvCxnSpPr>
        <p:spPr>
          <a:xfrm>
            <a:off x="629841" y="687944"/>
            <a:ext cx="788431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标题 1"/>
          <p:cNvSpPr>
            <a:spLocks noGrp="1"/>
          </p:cNvSpPr>
          <p:nvPr/>
        </p:nvSpPr>
        <p:spPr>
          <a:xfrm>
            <a:off x="723900" y="-25241"/>
            <a:ext cx="7886700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100" b="1" dirty="0">
                <a:latin typeface="微软雅黑" panose="020B0503020204020204" charset="-122"/>
                <a:ea typeface="微软雅黑" panose="020B0503020204020204" charset="-122"/>
                <a:cs typeface="+mn-cs"/>
              </a:rPr>
              <a:t>日语入门这样学，地道日语流利说——韩晓旭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7289" y="896779"/>
            <a:ext cx="2372678" cy="399240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="" xmlns:a16="http://schemas.microsoft.com/office/drawing/2014/main" id="{61F03471-4CEE-499A-B984-5AF8EF8683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7284" y="1700410"/>
            <a:ext cx="2441275" cy="244127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62369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直接连接符 27"/>
          <p:cNvCxnSpPr/>
          <p:nvPr/>
        </p:nvCxnSpPr>
        <p:spPr>
          <a:xfrm>
            <a:off x="629841" y="687944"/>
            <a:ext cx="788431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标题 1"/>
          <p:cNvSpPr>
            <a:spLocks noGrp="1"/>
          </p:cNvSpPr>
          <p:nvPr/>
        </p:nvSpPr>
        <p:spPr>
          <a:xfrm>
            <a:off x="723900" y="-25241"/>
            <a:ext cx="7886700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100" b="1" dirty="0">
                <a:latin typeface="微软雅黑" panose="020B0503020204020204" charset="-122"/>
                <a:ea typeface="微软雅黑" panose="020B0503020204020204" charset="-122"/>
                <a:cs typeface="+mn-cs"/>
              </a:rPr>
              <a:t>理性护肤，平价保养</a:t>
            </a:r>
            <a:r>
              <a:rPr lang="en-US" altLang="zh-CN" sz="2100" b="1" dirty="0">
                <a:latin typeface="微软雅黑" panose="020B0503020204020204" charset="-122"/>
                <a:ea typeface="微软雅黑" panose="020B0503020204020204" charset="-122"/>
                <a:cs typeface="+mn-cs"/>
              </a:rPr>
              <a:t>——</a:t>
            </a:r>
            <a:r>
              <a:rPr lang="zh-CN" altLang="en-US" sz="2100" b="1" dirty="0">
                <a:latin typeface="微软雅黑" panose="020B0503020204020204" charset="-122"/>
                <a:ea typeface="微软雅黑" panose="020B0503020204020204" charset="-122"/>
                <a:cs typeface="+mn-cs"/>
              </a:rPr>
              <a:t>李佳颖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8724" y="790099"/>
            <a:ext cx="2409349" cy="428625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="" xmlns:a16="http://schemas.microsoft.com/office/drawing/2014/main" id="{61F03471-4CEE-499A-B984-5AF8EF8683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712586"/>
            <a:ext cx="2441275" cy="244127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094117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 idx="4294967295"/>
          </p:nvPr>
        </p:nvSpPr>
        <p:spPr>
          <a:xfrm>
            <a:off x="780098" y="1971676"/>
            <a:ext cx="7886700" cy="994172"/>
          </a:xfrm>
        </p:spPr>
        <p:txBody>
          <a:bodyPr/>
          <a:lstStyle/>
          <a:p>
            <a:pPr algn="ctr"/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睿 博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学 院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18431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直接连接符 27"/>
          <p:cNvCxnSpPr/>
          <p:nvPr/>
        </p:nvCxnSpPr>
        <p:spPr>
          <a:xfrm>
            <a:off x="629841" y="687944"/>
            <a:ext cx="788431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标题 1"/>
          <p:cNvSpPr>
            <a:spLocks noGrp="1"/>
          </p:cNvSpPr>
          <p:nvPr/>
        </p:nvSpPr>
        <p:spPr>
          <a:xfrm>
            <a:off x="723900" y="-25241"/>
            <a:ext cx="7886700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100" b="1" dirty="0">
                <a:latin typeface="微软雅黑" panose="020B0503020204020204" charset="-122"/>
                <a:ea typeface="微软雅黑" panose="020B0503020204020204" charset="-122"/>
                <a:cs typeface="+mn-cs"/>
              </a:rPr>
              <a:t>跟好莱坞学地道英语表达</a:t>
            </a:r>
            <a:r>
              <a:rPr lang="en-US" altLang="zh-CN" sz="2100" b="1" dirty="0">
                <a:latin typeface="微软雅黑" panose="020B0503020204020204" charset="-122"/>
                <a:ea typeface="微软雅黑" panose="020B0503020204020204" charset="-122"/>
                <a:cs typeface="+mn-cs"/>
              </a:rPr>
              <a:t>——杨维宇</a:t>
            </a:r>
            <a:endParaRPr lang="zh-CN" altLang="en-US" sz="2100" b="1" dirty="0"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pic>
        <p:nvPicPr>
          <p:cNvPr id="2" name="图片 1" descr="【12.16直播】杨维宇-海报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5036" y="770096"/>
            <a:ext cx="2428661" cy="4320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="" xmlns:a16="http://schemas.microsoft.com/office/drawing/2014/main" id="{61F03471-4CEE-499A-B984-5AF8EF8683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5975" y="1700410"/>
            <a:ext cx="2441275" cy="244127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87640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 idx="4294967295"/>
          </p:nvPr>
        </p:nvSpPr>
        <p:spPr>
          <a:xfrm>
            <a:off x="780098" y="1971676"/>
            <a:ext cx="7886700" cy="994172"/>
          </a:xfrm>
        </p:spPr>
        <p:txBody>
          <a:bodyPr/>
          <a:lstStyle/>
          <a:p>
            <a:pPr algn="ctr"/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劳 伦 斯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学 院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41402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直接连接符 27"/>
          <p:cNvCxnSpPr/>
          <p:nvPr/>
        </p:nvCxnSpPr>
        <p:spPr>
          <a:xfrm>
            <a:off x="629841" y="687944"/>
            <a:ext cx="788431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标题 1"/>
          <p:cNvSpPr>
            <a:spLocks noGrp="1"/>
          </p:cNvSpPr>
          <p:nvPr/>
        </p:nvSpPr>
        <p:spPr>
          <a:xfrm>
            <a:off x="723900" y="-25241"/>
            <a:ext cx="7886700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100" b="1" dirty="0">
                <a:latin typeface="微软雅黑" panose="020B0503020204020204" charset="-122"/>
                <a:ea typeface="微软雅黑" panose="020B0503020204020204" charset="-122"/>
                <a:cs typeface="+mn-cs"/>
              </a:rPr>
              <a:t>90%英语高手都在用的“词汇记忆法”——张广深</a:t>
            </a:r>
          </a:p>
        </p:txBody>
      </p:sp>
      <p:pic>
        <p:nvPicPr>
          <p:cNvPr id="3" name="图片 2" descr="张广深海报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900" y="783908"/>
            <a:ext cx="2428790" cy="4320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="" xmlns:a16="http://schemas.microsoft.com/office/drawing/2014/main" id="{61F03471-4CEE-499A-B984-5AF8EF8683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1029" y="1575719"/>
            <a:ext cx="2441275" cy="244127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566227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直接连接符 27"/>
          <p:cNvCxnSpPr/>
          <p:nvPr/>
        </p:nvCxnSpPr>
        <p:spPr>
          <a:xfrm>
            <a:off x="629841" y="687944"/>
            <a:ext cx="788431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标题 1"/>
          <p:cNvSpPr>
            <a:spLocks noGrp="1"/>
          </p:cNvSpPr>
          <p:nvPr/>
        </p:nvSpPr>
        <p:spPr>
          <a:xfrm>
            <a:off x="723900" y="-25241"/>
            <a:ext cx="7886700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100" b="1" dirty="0">
                <a:latin typeface="微软雅黑" panose="020B0503020204020204" charset="-122"/>
                <a:ea typeface="微软雅黑" panose="020B0503020204020204" charset="-122"/>
                <a:cs typeface="+mn-cs"/>
              </a:rPr>
              <a:t>中小企业管理者不容错过的</a:t>
            </a:r>
            <a:r>
              <a:rPr lang="en-US" altLang="zh-CN" sz="2100" b="1" dirty="0">
                <a:latin typeface="微软雅黑" panose="020B0503020204020204" charset="-122"/>
                <a:ea typeface="微软雅黑" panose="020B0503020204020204" charset="-122"/>
                <a:cs typeface="+mn-cs"/>
              </a:rPr>
              <a:t>3</a:t>
            </a:r>
            <a:r>
              <a:rPr lang="zh-CN" altLang="en-US" sz="2100" b="1" dirty="0">
                <a:latin typeface="微软雅黑" panose="020B0503020204020204" charset="-122"/>
                <a:ea typeface="微软雅黑" panose="020B0503020204020204" charset="-122"/>
                <a:cs typeface="+mn-cs"/>
              </a:rPr>
              <a:t>节商业课</a:t>
            </a:r>
            <a:r>
              <a:rPr lang="en-US" altLang="zh-CN" sz="2100" b="1" dirty="0">
                <a:latin typeface="微软雅黑" panose="020B0503020204020204" charset="-122"/>
                <a:ea typeface="微软雅黑" panose="020B0503020204020204" charset="-122"/>
                <a:cs typeface="+mn-cs"/>
              </a:rPr>
              <a:t>——张广深</a:t>
            </a:r>
            <a:r>
              <a:rPr lang="zh-CN" altLang="en-US" sz="2100" b="1" dirty="0">
                <a:latin typeface="微软雅黑" panose="020B0503020204020204" charset="-122"/>
                <a:ea typeface="微软雅黑" panose="020B0503020204020204" charset="-122"/>
                <a:cs typeface="+mn-cs"/>
              </a:rPr>
              <a:t>、张坤、王牧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0592" y="790099"/>
            <a:ext cx="2410778" cy="428815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="" xmlns:a16="http://schemas.microsoft.com/office/drawing/2014/main" id="{61F03471-4CEE-499A-B984-5AF8EF8683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7594" y="1700408"/>
            <a:ext cx="2441275" cy="244127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530345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直接连接符 27"/>
          <p:cNvCxnSpPr/>
          <p:nvPr/>
        </p:nvCxnSpPr>
        <p:spPr>
          <a:xfrm>
            <a:off x="629841" y="687944"/>
            <a:ext cx="788431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标题 1"/>
          <p:cNvSpPr>
            <a:spLocks noGrp="1"/>
          </p:cNvSpPr>
          <p:nvPr/>
        </p:nvSpPr>
        <p:spPr>
          <a:xfrm>
            <a:off x="723900" y="-25241"/>
            <a:ext cx="7886700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100" b="1" dirty="0">
                <a:latin typeface="微软雅黑" panose="020B0503020204020204" charset="-122"/>
                <a:ea typeface="微软雅黑" panose="020B0503020204020204" charset="-122"/>
                <a:cs typeface="+mn-cs"/>
              </a:rPr>
              <a:t>心灵治愈课</a:t>
            </a:r>
            <a:r>
              <a:rPr lang="en-US" altLang="zh-CN" sz="2100" b="1" dirty="0">
                <a:latin typeface="微软雅黑" panose="020B0503020204020204" charset="-122"/>
                <a:ea typeface="微软雅黑" panose="020B0503020204020204" charset="-122"/>
                <a:cs typeface="+mn-cs"/>
              </a:rPr>
              <a:t>——张广深</a:t>
            </a:r>
            <a:endParaRPr lang="zh-CN" altLang="en-US" sz="2100" b="1" dirty="0"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2508" y="787718"/>
            <a:ext cx="2316004" cy="411908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="" xmlns:a16="http://schemas.microsoft.com/office/drawing/2014/main" id="{61F03471-4CEE-499A-B984-5AF8EF8683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250" y="1626623"/>
            <a:ext cx="2441275" cy="244127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122281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 idx="4294967295"/>
          </p:nvPr>
        </p:nvSpPr>
        <p:spPr>
          <a:xfrm>
            <a:off x="780098" y="1971676"/>
            <a:ext cx="7886700" cy="994172"/>
          </a:xfrm>
        </p:spPr>
        <p:txBody>
          <a:bodyPr/>
          <a:lstStyle/>
          <a:p>
            <a:pPr algn="ctr"/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狐 逻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学 院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12323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直接连接符 27"/>
          <p:cNvCxnSpPr/>
          <p:nvPr/>
        </p:nvCxnSpPr>
        <p:spPr>
          <a:xfrm>
            <a:off x="629841" y="687944"/>
            <a:ext cx="788431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标题 1"/>
          <p:cNvSpPr>
            <a:spLocks noGrp="1"/>
          </p:cNvSpPr>
          <p:nvPr/>
        </p:nvSpPr>
        <p:spPr>
          <a:xfrm>
            <a:off x="723900" y="-25241"/>
            <a:ext cx="7886700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100" b="1" dirty="0">
                <a:latin typeface="微软雅黑" panose="020B0503020204020204" charset="-122"/>
                <a:ea typeface="微软雅黑" panose="020B0503020204020204" charset="-122"/>
                <a:cs typeface="+mn-cs"/>
              </a:rPr>
              <a:t>开场主持六步法</a:t>
            </a:r>
            <a:r>
              <a:rPr lang="en-US" altLang="zh-CN" sz="2100" b="1" dirty="0">
                <a:latin typeface="微软雅黑" panose="020B0503020204020204" charset="-122"/>
                <a:ea typeface="微软雅黑" panose="020B0503020204020204" charset="-122"/>
                <a:cs typeface="+mn-cs"/>
              </a:rPr>
              <a:t>——刘令涛</a:t>
            </a:r>
          </a:p>
        </p:txBody>
      </p:sp>
      <p:pic>
        <p:nvPicPr>
          <p:cNvPr id="5" name="图片 4" descr="每日一课-刘令涛海报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5522" y="770096"/>
            <a:ext cx="2428790" cy="4320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="" xmlns:a16="http://schemas.microsoft.com/office/drawing/2014/main" id="{61F03471-4CEE-499A-B984-5AF8EF8683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5975" y="1975450"/>
            <a:ext cx="2441275" cy="244127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667377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直接连接符 27"/>
          <p:cNvCxnSpPr/>
          <p:nvPr/>
        </p:nvCxnSpPr>
        <p:spPr>
          <a:xfrm>
            <a:off x="629841" y="687944"/>
            <a:ext cx="788431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标题 1"/>
          <p:cNvSpPr>
            <a:spLocks noGrp="1"/>
          </p:cNvSpPr>
          <p:nvPr/>
        </p:nvSpPr>
        <p:spPr>
          <a:xfrm>
            <a:off x="723900" y="-25241"/>
            <a:ext cx="7886700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100" b="1" dirty="0">
                <a:latin typeface="微软雅黑" panose="020B0503020204020204" charset="-122"/>
                <a:ea typeface="微软雅黑" panose="020B0503020204020204" charset="-122"/>
                <a:cs typeface="+mn-cs"/>
              </a:rPr>
              <a:t>单词的奥秘</a:t>
            </a:r>
            <a:r>
              <a:rPr lang="zh-CN" altLang="en-US" sz="2100" b="1" dirty="0">
                <a:latin typeface="微软雅黑" panose="020B0503020204020204" charset="-122"/>
                <a:ea typeface="微软雅黑" panose="020B0503020204020204" charset="-122"/>
                <a:cs typeface="+mn-cs"/>
              </a:rPr>
              <a:t>：</a:t>
            </a:r>
            <a:r>
              <a:rPr lang="en-US" altLang="zh-CN" sz="2100" b="1" dirty="0">
                <a:latin typeface="微软雅黑" panose="020B0503020204020204" charset="-122"/>
                <a:ea typeface="微软雅黑" panose="020B0503020204020204" charset="-122"/>
                <a:cs typeface="+mn-cs"/>
              </a:rPr>
              <a:t>单词高效记忆法——马晓彤</a:t>
            </a:r>
          </a:p>
        </p:txBody>
      </p:sp>
      <p:pic>
        <p:nvPicPr>
          <p:cNvPr id="12" name="图片 11" descr="马晓彤海报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2681" y="688181"/>
            <a:ext cx="2428790" cy="4320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="" xmlns:a16="http://schemas.microsoft.com/office/drawing/2014/main" id="{61F03471-4CEE-499A-B984-5AF8EF8683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5975" y="1700410"/>
            <a:ext cx="2441275" cy="244127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747540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直接连接符 27"/>
          <p:cNvCxnSpPr/>
          <p:nvPr/>
        </p:nvCxnSpPr>
        <p:spPr>
          <a:xfrm>
            <a:off x="629841" y="687944"/>
            <a:ext cx="788431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标题 1"/>
          <p:cNvSpPr>
            <a:spLocks noGrp="1"/>
          </p:cNvSpPr>
          <p:nvPr/>
        </p:nvSpPr>
        <p:spPr>
          <a:xfrm>
            <a:off x="723900" y="-25241"/>
            <a:ext cx="7886700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100" b="1" dirty="0">
                <a:latin typeface="微软雅黑" panose="020B0503020204020204" charset="-122"/>
                <a:ea typeface="微软雅黑" panose="020B0503020204020204" charset="-122"/>
                <a:cs typeface="+mn-cs"/>
              </a:rPr>
              <a:t>如何培养高情商职场沟通技巧</a:t>
            </a:r>
            <a:r>
              <a:rPr lang="en-US" altLang="zh-CN" sz="2100" b="1" dirty="0">
                <a:latin typeface="微软雅黑" panose="020B0503020204020204" charset="-122"/>
                <a:ea typeface="微软雅黑" panose="020B0503020204020204" charset="-122"/>
                <a:cs typeface="+mn-cs"/>
              </a:rPr>
              <a:t>——</a:t>
            </a:r>
            <a:r>
              <a:rPr lang="zh-CN" altLang="en-US" sz="2100" b="1" dirty="0">
                <a:latin typeface="微软雅黑" panose="020B0503020204020204" charset="-122"/>
                <a:ea typeface="微软雅黑" panose="020B0503020204020204" charset="-122"/>
                <a:cs typeface="+mn-cs"/>
              </a:rPr>
              <a:t>李蕊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5500" y="788194"/>
            <a:ext cx="2406015" cy="427958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="" xmlns:a16="http://schemas.microsoft.com/office/drawing/2014/main" id="{61F03471-4CEE-499A-B984-5AF8EF8683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211" y="1691231"/>
            <a:ext cx="2441275" cy="244127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043763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 idx="4294967295"/>
          </p:nvPr>
        </p:nvSpPr>
        <p:spPr>
          <a:xfrm>
            <a:off x="1111568" y="1985963"/>
            <a:ext cx="7886700" cy="994172"/>
          </a:xfrm>
        </p:spPr>
        <p:txBody>
          <a:bodyPr/>
          <a:lstStyle/>
          <a:p>
            <a:pPr algn="ctr"/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集 团 学 术 中 心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82705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直接连接符 27"/>
          <p:cNvCxnSpPr/>
          <p:nvPr/>
        </p:nvCxnSpPr>
        <p:spPr>
          <a:xfrm>
            <a:off x="629841" y="687944"/>
            <a:ext cx="788431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标题 1"/>
          <p:cNvSpPr>
            <a:spLocks noGrp="1"/>
          </p:cNvSpPr>
          <p:nvPr/>
        </p:nvSpPr>
        <p:spPr>
          <a:xfrm>
            <a:off x="723900" y="-25241"/>
            <a:ext cx="7886700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100" b="1" dirty="0">
                <a:latin typeface="微软雅黑" panose="020B0503020204020204" charset="-122"/>
                <a:ea typeface="微软雅黑" panose="020B0503020204020204" charset="-122"/>
                <a:cs typeface="+mn-cs"/>
              </a:rPr>
              <a:t>60</a:t>
            </a:r>
            <a:r>
              <a:rPr lang="zh-CN" altLang="en-US" sz="2100" b="1" dirty="0">
                <a:latin typeface="微软雅黑" panose="020B0503020204020204" charset="-122"/>
                <a:ea typeface="微软雅黑" panose="020B0503020204020204" charset="-122"/>
                <a:cs typeface="+mn-cs"/>
              </a:rPr>
              <a:t>分钟制霸朋友圈的手机摄影技巧</a:t>
            </a:r>
            <a:r>
              <a:rPr lang="en-US" altLang="zh-CN" sz="2100" b="1" dirty="0">
                <a:latin typeface="微软雅黑" panose="020B0503020204020204" charset="-122"/>
                <a:ea typeface="微软雅黑" panose="020B0503020204020204" charset="-122"/>
                <a:cs typeface="+mn-cs"/>
              </a:rPr>
              <a:t>——</a:t>
            </a:r>
            <a:r>
              <a:rPr lang="zh-CN" altLang="en-US" sz="2100" b="1" dirty="0">
                <a:latin typeface="微软雅黑" panose="020B0503020204020204" charset="-122"/>
                <a:ea typeface="微软雅黑" panose="020B0503020204020204" charset="-122"/>
                <a:cs typeface="+mn-cs"/>
              </a:rPr>
              <a:t>谢艺琳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0588" y="817721"/>
            <a:ext cx="2255044" cy="401145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="" xmlns:a16="http://schemas.microsoft.com/office/drawing/2014/main" id="{61F03471-4CEE-499A-B984-5AF8EF8683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700410"/>
            <a:ext cx="2441275" cy="244127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185618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直接连接符 27"/>
          <p:cNvCxnSpPr/>
          <p:nvPr/>
        </p:nvCxnSpPr>
        <p:spPr>
          <a:xfrm>
            <a:off x="629841" y="687944"/>
            <a:ext cx="788431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标题 1"/>
          <p:cNvSpPr>
            <a:spLocks noGrp="1"/>
          </p:cNvSpPr>
          <p:nvPr/>
        </p:nvSpPr>
        <p:spPr>
          <a:xfrm>
            <a:off x="723900" y="-25241"/>
            <a:ext cx="7886700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100" b="1" dirty="0">
                <a:latin typeface="微软雅黑" panose="020B0503020204020204" charset="-122"/>
                <a:ea typeface="微软雅黑" panose="020B0503020204020204" charset="-122"/>
                <a:cs typeface="+mn-cs"/>
              </a:rPr>
              <a:t>艾力职场致胜宝典——艾力</a:t>
            </a:r>
          </a:p>
        </p:txBody>
      </p:sp>
      <p:pic>
        <p:nvPicPr>
          <p:cNvPr id="7" name="图片 6" descr="艾力海报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961" y="725805"/>
            <a:ext cx="2428790" cy="43200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="" xmlns:a16="http://schemas.microsoft.com/office/drawing/2014/main" id="{61F03471-4CEE-499A-B984-5AF8EF8683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066" y="1665167"/>
            <a:ext cx="2441275" cy="244127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671351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81136" y="788457"/>
            <a:ext cx="4375055" cy="830997"/>
          </a:xfrm>
          <a:prstGeom prst="rect">
            <a:avLst/>
          </a:prstGeom>
          <a:noFill/>
        </p:spPr>
        <p:txBody>
          <a:bodyPr wrap="square" lIns="68580" tIns="34290" rIns="68580" bIns="34290" rtlCol="0" anchor="ctr">
            <a:spAutoFit/>
          </a:bodyPr>
          <a:lstStyle/>
          <a:p>
            <a:r>
              <a:rPr lang="zh-CN" altLang="en-US" sz="5000" b="1">
                <a:solidFill>
                  <a:srgbClr val="414455"/>
                </a:solidFill>
                <a:latin typeface="微软雅黑" pitchFamily="34" charset="-122"/>
                <a:ea typeface="微软雅黑" pitchFamily="34" charset="-122"/>
              </a:rPr>
              <a:t>国际商务谈判</a:t>
            </a:r>
            <a:endParaRPr lang="zh-CN" altLang="en-US" sz="5000" b="1" dirty="0">
              <a:solidFill>
                <a:srgbClr val="414455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443174" y="1655268"/>
            <a:ext cx="4325615" cy="300083"/>
          </a:xfrm>
          <a:prstGeom prst="rect">
            <a:avLst/>
          </a:prstGeom>
          <a:noFill/>
        </p:spPr>
        <p:txBody>
          <a:bodyPr wrap="square" lIns="68580" tIns="34290" rIns="68580" bIns="34290" rtlCol="0" anchor="ctr">
            <a:spAutoFit/>
          </a:bodyPr>
          <a:lstStyle/>
          <a:p>
            <a:r>
              <a:rPr lang="zh-CN" altLang="en-US" sz="1500" dirty="0" smtClean="0">
                <a:latin typeface="微软雅黑" pitchFamily="34" charset="-122"/>
                <a:ea typeface="微软雅黑" pitchFamily="34" charset="-122"/>
              </a:rPr>
              <a:t>主讲：唐宏宇</a:t>
            </a:r>
            <a:endParaRPr lang="zh-CN" altLang="en-US" sz="15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112131" y="3027316"/>
            <a:ext cx="4031870" cy="570548"/>
          </a:xfrm>
          <a:prstGeom prst="rect">
            <a:avLst/>
          </a:prstGeom>
          <a:solidFill>
            <a:srgbClr val="414455"/>
          </a:solidFill>
          <a:ln>
            <a:solidFill>
              <a:srgbClr val="005A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0" y="861898"/>
            <a:ext cx="1247637" cy="1128413"/>
          </a:xfrm>
          <a:prstGeom prst="rect">
            <a:avLst/>
          </a:prstGeom>
          <a:solidFill>
            <a:srgbClr val="4144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6640" tIns="28320" rIns="56640" bIns="28320" rtlCol="0" anchor="ctr"/>
          <a:lstStyle/>
          <a:p>
            <a:pPr algn="ctr"/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17055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矩形 33"/>
          <p:cNvSpPr/>
          <p:nvPr/>
        </p:nvSpPr>
        <p:spPr>
          <a:xfrm>
            <a:off x="0" y="0"/>
            <a:ext cx="2790825" cy="5143500"/>
          </a:xfrm>
          <a:prstGeom prst="rect">
            <a:avLst/>
          </a:prstGeom>
          <a:solidFill>
            <a:srgbClr val="4144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en-US" altLang="zh-CN" sz="27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         </a:t>
            </a:r>
            <a:endParaRPr lang="zh-CN" altLang="en-US" sz="21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625383" y="981087"/>
            <a:ext cx="1869743" cy="900247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zh-CN" altLang="en-US" sz="54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目 录</a:t>
            </a:r>
          </a:p>
        </p:txBody>
      </p:sp>
      <p:sp>
        <p:nvSpPr>
          <p:cNvPr id="36" name="矩形 35"/>
          <p:cNvSpPr/>
          <p:nvPr/>
        </p:nvSpPr>
        <p:spPr>
          <a:xfrm>
            <a:off x="875450" y="1945029"/>
            <a:ext cx="1369607" cy="484748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en-US" altLang="zh-CN" sz="2700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Contents</a:t>
            </a:r>
          </a:p>
        </p:txBody>
      </p:sp>
      <p:grpSp>
        <p:nvGrpSpPr>
          <p:cNvPr id="19" name="组合 43"/>
          <p:cNvGrpSpPr/>
          <p:nvPr/>
        </p:nvGrpSpPr>
        <p:grpSpPr bwMode="auto">
          <a:xfrm>
            <a:off x="3070051" y="2317201"/>
            <a:ext cx="2031325" cy="495411"/>
            <a:chOff x="-157451" y="0"/>
            <a:chExt cx="2635164" cy="617033"/>
          </a:xfrm>
          <a:solidFill>
            <a:schemeClr val="bg1"/>
          </a:solidFill>
        </p:grpSpPr>
        <p:sp>
          <p:nvSpPr>
            <p:cNvPr id="47" name="矩形 44"/>
            <p:cNvSpPr>
              <a:spLocks noChangeArrowheads="1"/>
            </p:cNvSpPr>
            <p:nvPr/>
          </p:nvSpPr>
          <p:spPr bwMode="auto">
            <a:xfrm>
              <a:off x="0" y="0"/>
              <a:ext cx="2320263" cy="57606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</a14:hiddenLine>
              </a:ext>
            </a:extLst>
          </p:spPr>
          <p:txBody>
            <a:bodyPr anchor="ctr"/>
            <a:lstStyle/>
            <a:p>
              <a:pPr algn="ctr">
                <a:defRPr/>
              </a:pPr>
              <a:endParaRPr lang="zh-CN" altLang="en-US" sz="180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48" name="TextBox 35"/>
            <p:cNvSpPr>
              <a:spLocks noChangeArrowheads="1"/>
            </p:cNvSpPr>
            <p:nvPr/>
          </p:nvSpPr>
          <p:spPr bwMode="auto">
            <a:xfrm>
              <a:off x="-157451" y="42031"/>
              <a:ext cx="2635164" cy="57500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zh-CN" altLang="en-US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国际商务谈判</a:t>
              </a: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6228079" y="480908"/>
            <a:ext cx="2597514" cy="4237767"/>
            <a:chOff x="4552950" y="150918"/>
            <a:chExt cx="3106738" cy="4952683"/>
          </a:xfrm>
        </p:grpSpPr>
        <p:sp>
          <p:nvSpPr>
            <p:cNvPr id="39" name="TextBox 4"/>
            <p:cNvSpPr>
              <a:spLocks noChangeArrowheads="1"/>
            </p:cNvSpPr>
            <p:nvPr/>
          </p:nvSpPr>
          <p:spPr bwMode="auto">
            <a:xfrm>
              <a:off x="4552950" y="747016"/>
              <a:ext cx="2576513" cy="5665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8580" tIns="34290" rIns="68580" bIns="34290" anchor="ctr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800" b="1" dirty="0">
                  <a:solidFill>
                    <a:schemeClr val="bg1">
                      <a:lumMod val="65000"/>
                    </a:schemeClr>
                  </a:solidFill>
                  <a:latin typeface="Franklin Gothic Book" pitchFamily="34" charset="0"/>
                  <a:ea typeface="微软雅黑" pitchFamily="34" charset="-122"/>
                  <a:sym typeface="Franklin Gothic Book" pitchFamily="34" charset="0"/>
                </a:rPr>
                <a:t>影响因素</a:t>
              </a:r>
              <a:endParaRPr lang="en-US" altLang="en-US" sz="1800" b="1" dirty="0">
                <a:solidFill>
                  <a:schemeClr val="bg1">
                    <a:lumMod val="65000"/>
                  </a:schemeClr>
                </a:solidFill>
                <a:latin typeface="Franklin Gothic Book" pitchFamily="34" charset="0"/>
                <a:ea typeface="微软雅黑" pitchFamily="34" charset="-122"/>
                <a:sym typeface="Franklin Gothic Book" pitchFamily="34" charset="0"/>
              </a:endParaRPr>
            </a:p>
          </p:txBody>
        </p:sp>
        <p:sp>
          <p:nvSpPr>
            <p:cNvPr id="40" name="TextBox 4"/>
            <p:cNvSpPr>
              <a:spLocks noChangeArrowheads="1"/>
            </p:cNvSpPr>
            <p:nvPr/>
          </p:nvSpPr>
          <p:spPr bwMode="auto">
            <a:xfrm>
              <a:off x="4552950" y="150918"/>
              <a:ext cx="1798638" cy="5665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8580" tIns="34290" rIns="68580" bIns="34290" anchor="ctr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800" b="1" dirty="0">
                  <a:solidFill>
                    <a:schemeClr val="bg1">
                      <a:lumMod val="65000"/>
                    </a:schemeClr>
                  </a:solidFill>
                  <a:latin typeface="Franklin Gothic Book" pitchFamily="34" charset="0"/>
                  <a:ea typeface="微软雅黑" pitchFamily="34" charset="-122"/>
                  <a:sym typeface="Franklin Gothic Book" pitchFamily="34" charset="0"/>
                </a:rPr>
                <a:t>概述</a:t>
              </a:r>
              <a:endParaRPr lang="en-US" altLang="en-US" sz="1800" b="1" dirty="0">
                <a:solidFill>
                  <a:schemeClr val="bg1">
                    <a:lumMod val="65000"/>
                  </a:schemeClr>
                </a:solidFill>
                <a:latin typeface="Franklin Gothic Book" pitchFamily="34" charset="0"/>
                <a:ea typeface="微软雅黑" pitchFamily="34" charset="-122"/>
                <a:sym typeface="Franklin Gothic Book" pitchFamily="34" charset="0"/>
              </a:endParaRPr>
            </a:p>
          </p:txBody>
        </p:sp>
        <p:sp>
          <p:nvSpPr>
            <p:cNvPr id="41" name="TextBox 4"/>
            <p:cNvSpPr>
              <a:spLocks noChangeArrowheads="1"/>
            </p:cNvSpPr>
            <p:nvPr/>
          </p:nvSpPr>
          <p:spPr bwMode="auto">
            <a:xfrm>
              <a:off x="4552950" y="1367769"/>
              <a:ext cx="2574925" cy="5665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8580" tIns="34290" rIns="68580" bIns="34290" anchor="ctr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800" b="1" dirty="0">
                  <a:solidFill>
                    <a:schemeClr val="bg1">
                      <a:lumMod val="65000"/>
                    </a:schemeClr>
                  </a:solidFill>
                  <a:latin typeface="Franklin Gothic Book" pitchFamily="34" charset="0"/>
                  <a:ea typeface="微软雅黑" pitchFamily="34" charset="-122"/>
                  <a:sym typeface="Franklin Gothic Book" pitchFamily="34" charset="0"/>
                </a:rPr>
                <a:t>谈判前：准备</a:t>
              </a:r>
              <a:endParaRPr lang="en-US" altLang="en-US" sz="1800" b="1" dirty="0">
                <a:solidFill>
                  <a:schemeClr val="bg1">
                    <a:lumMod val="65000"/>
                  </a:schemeClr>
                </a:solidFill>
                <a:latin typeface="Franklin Gothic Book" pitchFamily="34" charset="0"/>
                <a:ea typeface="微软雅黑" pitchFamily="34" charset="-122"/>
                <a:sym typeface="Franklin Gothic Book" pitchFamily="34" charset="0"/>
              </a:endParaRPr>
            </a:p>
          </p:txBody>
        </p:sp>
        <p:sp>
          <p:nvSpPr>
            <p:cNvPr id="42" name="TextBox 4"/>
            <p:cNvSpPr>
              <a:spLocks noChangeArrowheads="1"/>
            </p:cNvSpPr>
            <p:nvPr/>
          </p:nvSpPr>
          <p:spPr bwMode="auto">
            <a:xfrm>
              <a:off x="4552950" y="2013176"/>
              <a:ext cx="3106738" cy="5665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8580" tIns="34290" rIns="68580" bIns="34290" anchor="ctr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800" b="1" dirty="0">
                  <a:solidFill>
                    <a:schemeClr val="bg1">
                      <a:lumMod val="65000"/>
                    </a:schemeClr>
                  </a:solidFill>
                  <a:latin typeface="Franklin Gothic Book" pitchFamily="34" charset="0"/>
                  <a:ea typeface="微软雅黑" pitchFamily="34" charset="-122"/>
                  <a:sym typeface="Franklin Gothic Book" pitchFamily="34" charset="0"/>
                </a:rPr>
                <a:t>各阶段：策略</a:t>
              </a:r>
              <a:endParaRPr lang="en-US" altLang="en-US" sz="1800" b="1" dirty="0">
                <a:solidFill>
                  <a:schemeClr val="bg1">
                    <a:lumMod val="65000"/>
                  </a:schemeClr>
                </a:solidFill>
                <a:latin typeface="Franklin Gothic Book" pitchFamily="34" charset="0"/>
                <a:ea typeface="微软雅黑" pitchFamily="34" charset="-122"/>
                <a:sym typeface="Franklin Gothic Book" pitchFamily="34" charset="0"/>
              </a:endParaRPr>
            </a:p>
          </p:txBody>
        </p:sp>
        <p:sp>
          <p:nvSpPr>
            <p:cNvPr id="43" name="TextBox 4"/>
            <p:cNvSpPr>
              <a:spLocks noChangeArrowheads="1"/>
            </p:cNvSpPr>
            <p:nvPr/>
          </p:nvSpPr>
          <p:spPr bwMode="auto">
            <a:xfrm>
              <a:off x="4552950" y="2633929"/>
              <a:ext cx="2576513" cy="5665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8580" tIns="34290" rIns="68580" bIns="34290" anchor="ctr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800" b="1" dirty="0">
                  <a:solidFill>
                    <a:schemeClr val="bg1">
                      <a:lumMod val="65000"/>
                    </a:schemeClr>
                  </a:solidFill>
                  <a:latin typeface="Franklin Gothic Book" pitchFamily="34" charset="0"/>
                  <a:ea typeface="微软雅黑" pitchFamily="34" charset="-122"/>
                  <a:sym typeface="Franklin Gothic Book" pitchFamily="34" charset="0"/>
                </a:rPr>
                <a:t>谈判中：技巧</a:t>
              </a:r>
              <a:endParaRPr lang="en-US" altLang="en-US" sz="1800" b="1" dirty="0">
                <a:solidFill>
                  <a:schemeClr val="bg1">
                    <a:lumMod val="65000"/>
                  </a:schemeClr>
                </a:solidFill>
                <a:latin typeface="Franklin Gothic Book" pitchFamily="34" charset="0"/>
                <a:ea typeface="微软雅黑" pitchFamily="34" charset="-122"/>
                <a:sym typeface="Franklin Gothic Book" pitchFamily="34" charset="0"/>
              </a:endParaRPr>
            </a:p>
          </p:txBody>
        </p:sp>
        <p:sp>
          <p:nvSpPr>
            <p:cNvPr id="44" name="TextBox 4"/>
            <p:cNvSpPr>
              <a:spLocks noChangeArrowheads="1"/>
            </p:cNvSpPr>
            <p:nvPr/>
          </p:nvSpPr>
          <p:spPr bwMode="auto">
            <a:xfrm>
              <a:off x="4552950" y="3295572"/>
              <a:ext cx="1344473" cy="5665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68580" tIns="34290" rIns="68580" bIns="3429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800" b="1" dirty="0">
                  <a:latin typeface="Franklin Gothic Book" pitchFamily="34" charset="0"/>
                  <a:ea typeface="微软雅黑" pitchFamily="34" charset="-122"/>
                  <a:sym typeface="Franklin Gothic Book" pitchFamily="34" charset="0"/>
                </a:rPr>
                <a:t>文化差异</a:t>
              </a:r>
              <a:endParaRPr lang="en-US" altLang="en-US" sz="1800" b="1" dirty="0">
                <a:latin typeface="Franklin Gothic Book" pitchFamily="34" charset="0"/>
                <a:ea typeface="微软雅黑" pitchFamily="34" charset="-122"/>
                <a:sym typeface="Franklin Gothic Book" pitchFamily="34" charset="0"/>
              </a:endParaRPr>
            </a:p>
          </p:txBody>
        </p:sp>
        <p:sp>
          <p:nvSpPr>
            <p:cNvPr id="45" name="TextBox 4"/>
            <p:cNvSpPr>
              <a:spLocks noChangeArrowheads="1"/>
            </p:cNvSpPr>
            <p:nvPr/>
          </p:nvSpPr>
          <p:spPr bwMode="auto">
            <a:xfrm>
              <a:off x="4552950" y="4537075"/>
              <a:ext cx="3009900" cy="5665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8580" tIns="34290" rIns="68580" bIns="3429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800" b="1" dirty="0">
                  <a:solidFill>
                    <a:schemeClr val="bg1">
                      <a:lumMod val="65000"/>
                    </a:schemeClr>
                  </a:solidFill>
                  <a:latin typeface="Franklin Gothic Book" pitchFamily="34" charset="0"/>
                  <a:ea typeface="微软雅黑" pitchFamily="34" charset="-122"/>
                  <a:sym typeface="Franklin Gothic Book" pitchFamily="34" charset="0"/>
                </a:rPr>
                <a:t>经典案例分析</a:t>
              </a:r>
              <a:endParaRPr lang="en-US" altLang="en-US" sz="1800" b="1" dirty="0">
                <a:solidFill>
                  <a:schemeClr val="bg1">
                    <a:lumMod val="65000"/>
                  </a:schemeClr>
                </a:solidFill>
                <a:latin typeface="Franklin Gothic Book" pitchFamily="34" charset="0"/>
                <a:ea typeface="微软雅黑" pitchFamily="34" charset="-122"/>
                <a:sym typeface="Franklin Gothic Book" pitchFamily="34" charset="0"/>
              </a:endParaRPr>
            </a:p>
          </p:txBody>
        </p:sp>
        <p:sp>
          <p:nvSpPr>
            <p:cNvPr id="46" name="TextBox 4"/>
            <p:cNvSpPr>
              <a:spLocks noChangeArrowheads="1"/>
            </p:cNvSpPr>
            <p:nvPr/>
          </p:nvSpPr>
          <p:spPr bwMode="auto">
            <a:xfrm>
              <a:off x="4552950" y="3875436"/>
              <a:ext cx="2576513" cy="5665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8580" tIns="34290" rIns="68580" bIns="34290" anchor="ctr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800" b="1" dirty="0">
                  <a:solidFill>
                    <a:schemeClr val="bg1">
                      <a:lumMod val="65000"/>
                    </a:schemeClr>
                  </a:solidFill>
                  <a:latin typeface="Franklin Gothic Book" pitchFamily="34" charset="0"/>
                  <a:ea typeface="微软雅黑" pitchFamily="34" charset="-122"/>
                  <a:sym typeface="Franklin Gothic Book" pitchFamily="34" charset="0"/>
                </a:rPr>
                <a:t>存在的风险</a:t>
              </a:r>
              <a:endParaRPr lang="en-US" altLang="en-US" sz="1800" b="1" dirty="0">
                <a:solidFill>
                  <a:schemeClr val="bg1">
                    <a:lumMod val="65000"/>
                  </a:schemeClr>
                </a:solidFill>
                <a:latin typeface="Franklin Gothic Book" pitchFamily="34" charset="0"/>
                <a:ea typeface="微软雅黑" pitchFamily="34" charset="-122"/>
                <a:sym typeface="Franklin Gothic Book" pitchFamily="34" charset="0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4980006" y="672612"/>
            <a:ext cx="1091320" cy="3854689"/>
            <a:chOff x="2994336" y="352457"/>
            <a:chExt cx="1330168" cy="4504980"/>
          </a:xfrm>
        </p:grpSpPr>
        <p:grpSp>
          <p:nvGrpSpPr>
            <p:cNvPr id="22" name="组合 30"/>
            <p:cNvGrpSpPr>
              <a:grpSpLocks/>
            </p:cNvGrpSpPr>
            <p:nvPr/>
          </p:nvGrpSpPr>
          <p:grpSpPr bwMode="auto">
            <a:xfrm rot="16200000">
              <a:off x="2996819" y="1071135"/>
              <a:ext cx="2046363" cy="609007"/>
              <a:chOff x="0" y="504056"/>
              <a:chExt cx="6032665" cy="648074"/>
            </a:xfrm>
          </p:grpSpPr>
          <p:sp>
            <p:nvSpPr>
              <p:cNvPr id="31" name="直接连接符 31"/>
              <p:cNvSpPr>
                <a:spLocks noChangeShapeType="1"/>
              </p:cNvSpPr>
              <p:nvPr/>
            </p:nvSpPr>
            <p:spPr bwMode="auto">
              <a:xfrm>
                <a:off x="0" y="504056"/>
                <a:ext cx="6032665" cy="1"/>
              </a:xfrm>
              <a:prstGeom prst="line">
                <a:avLst/>
              </a:prstGeom>
              <a:noFill/>
              <a:ln w="6350">
                <a:solidFill>
                  <a:schemeClr val="tx1">
                    <a:lumMod val="85000"/>
                    <a:lumOff val="15000"/>
                  </a:schemeClr>
                </a:solidFill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1800"/>
              </a:p>
            </p:txBody>
          </p:sp>
          <p:cxnSp>
            <p:nvCxnSpPr>
              <p:cNvPr id="32" name="直接箭头连接符 32"/>
              <p:cNvCxnSpPr>
                <a:cxnSpLocks noChangeShapeType="1"/>
              </p:cNvCxnSpPr>
              <p:nvPr/>
            </p:nvCxnSpPr>
            <p:spPr bwMode="auto">
              <a:xfrm>
                <a:off x="220413" y="504058"/>
                <a:ext cx="0" cy="648072"/>
              </a:xfrm>
              <a:prstGeom prst="straightConnector1">
                <a:avLst/>
              </a:prstGeom>
              <a:noFill/>
              <a:ln w="6350">
                <a:solidFill>
                  <a:schemeClr val="tx1">
                    <a:lumMod val="85000"/>
                    <a:lumOff val="15000"/>
                  </a:schemeClr>
                </a:solidFill>
                <a:bevel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33" name="直接箭头连接符 33"/>
              <p:cNvCxnSpPr>
                <a:cxnSpLocks noChangeShapeType="1"/>
              </p:cNvCxnSpPr>
              <p:nvPr/>
            </p:nvCxnSpPr>
            <p:spPr bwMode="auto">
              <a:xfrm>
                <a:off x="2201792" y="504056"/>
                <a:ext cx="0" cy="648072"/>
              </a:xfrm>
              <a:prstGeom prst="straightConnector1">
                <a:avLst/>
              </a:prstGeom>
              <a:noFill/>
              <a:ln w="6350">
                <a:solidFill>
                  <a:schemeClr val="tx1">
                    <a:lumMod val="85000"/>
                    <a:lumOff val="15000"/>
                  </a:schemeClr>
                </a:solidFill>
                <a:bevel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37" name="直接箭头连接符 34"/>
              <p:cNvCxnSpPr>
                <a:cxnSpLocks noChangeShapeType="1"/>
              </p:cNvCxnSpPr>
              <p:nvPr/>
            </p:nvCxnSpPr>
            <p:spPr bwMode="auto">
              <a:xfrm>
                <a:off x="4144450" y="504056"/>
                <a:ext cx="1" cy="648072"/>
              </a:xfrm>
              <a:prstGeom prst="straightConnector1">
                <a:avLst/>
              </a:prstGeom>
              <a:noFill/>
              <a:ln w="6350">
                <a:solidFill>
                  <a:schemeClr val="tx1">
                    <a:lumMod val="85000"/>
                    <a:lumOff val="15000"/>
                  </a:schemeClr>
                </a:solidFill>
                <a:bevel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38" name="直接箭头连接符 35"/>
              <p:cNvCxnSpPr>
                <a:cxnSpLocks noChangeShapeType="1"/>
              </p:cNvCxnSpPr>
              <p:nvPr/>
            </p:nvCxnSpPr>
            <p:spPr bwMode="auto">
              <a:xfrm>
                <a:off x="6030758" y="504056"/>
                <a:ext cx="1" cy="648072"/>
              </a:xfrm>
              <a:prstGeom prst="straightConnector1">
                <a:avLst/>
              </a:prstGeom>
              <a:noFill/>
              <a:ln w="6350">
                <a:solidFill>
                  <a:schemeClr val="tx1">
                    <a:lumMod val="85000"/>
                    <a:lumOff val="15000"/>
                  </a:schemeClr>
                </a:solidFill>
                <a:bevel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3" name="组合 30"/>
            <p:cNvGrpSpPr>
              <a:grpSpLocks/>
            </p:cNvGrpSpPr>
            <p:nvPr/>
          </p:nvGrpSpPr>
          <p:grpSpPr bwMode="auto">
            <a:xfrm rot="16200000">
              <a:off x="2996818" y="3529753"/>
              <a:ext cx="2046363" cy="609006"/>
              <a:chOff x="0" y="504056"/>
              <a:chExt cx="6032665" cy="648073"/>
            </a:xfrm>
          </p:grpSpPr>
          <p:sp>
            <p:nvSpPr>
              <p:cNvPr id="26" name="直接连接符 31"/>
              <p:cNvSpPr>
                <a:spLocks noChangeShapeType="1"/>
              </p:cNvSpPr>
              <p:nvPr/>
            </p:nvSpPr>
            <p:spPr bwMode="auto">
              <a:xfrm>
                <a:off x="0" y="504056"/>
                <a:ext cx="6032665" cy="1"/>
              </a:xfrm>
              <a:prstGeom prst="line">
                <a:avLst/>
              </a:prstGeom>
              <a:noFill/>
              <a:ln w="6350">
                <a:solidFill>
                  <a:schemeClr val="tx1">
                    <a:lumMod val="85000"/>
                    <a:lumOff val="15000"/>
                  </a:schemeClr>
                </a:solidFill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1800"/>
              </a:p>
            </p:txBody>
          </p:sp>
          <p:cxnSp>
            <p:nvCxnSpPr>
              <p:cNvPr id="27" name="直接箭头连接符 32"/>
              <p:cNvCxnSpPr>
                <a:cxnSpLocks noChangeShapeType="1"/>
              </p:cNvCxnSpPr>
              <p:nvPr/>
            </p:nvCxnSpPr>
            <p:spPr bwMode="auto">
              <a:xfrm>
                <a:off x="0" y="504056"/>
                <a:ext cx="1" cy="648072"/>
              </a:xfrm>
              <a:prstGeom prst="straightConnector1">
                <a:avLst/>
              </a:prstGeom>
              <a:noFill/>
              <a:ln w="6350">
                <a:solidFill>
                  <a:schemeClr val="tx1">
                    <a:lumMod val="85000"/>
                    <a:lumOff val="15000"/>
                  </a:schemeClr>
                </a:solidFill>
                <a:bevel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8" name="直接箭头连接符 33"/>
              <p:cNvCxnSpPr>
                <a:cxnSpLocks noChangeShapeType="1"/>
              </p:cNvCxnSpPr>
              <p:nvPr/>
            </p:nvCxnSpPr>
            <p:spPr bwMode="auto">
              <a:xfrm>
                <a:off x="2031485" y="504056"/>
                <a:ext cx="1" cy="648072"/>
              </a:xfrm>
              <a:prstGeom prst="straightConnector1">
                <a:avLst/>
              </a:prstGeom>
              <a:noFill/>
              <a:ln w="6350">
                <a:solidFill>
                  <a:schemeClr val="tx1">
                    <a:lumMod val="85000"/>
                    <a:lumOff val="15000"/>
                  </a:schemeClr>
                </a:solidFill>
                <a:bevel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9" name="直接箭头连接符 34"/>
              <p:cNvCxnSpPr>
                <a:cxnSpLocks noChangeShapeType="1"/>
              </p:cNvCxnSpPr>
              <p:nvPr/>
            </p:nvCxnSpPr>
            <p:spPr bwMode="auto">
              <a:xfrm>
                <a:off x="3956201" y="504056"/>
                <a:ext cx="0" cy="648072"/>
              </a:xfrm>
              <a:prstGeom prst="straightConnector1">
                <a:avLst/>
              </a:prstGeom>
              <a:noFill/>
              <a:ln w="6350">
                <a:solidFill>
                  <a:schemeClr val="tx1">
                    <a:lumMod val="85000"/>
                    <a:lumOff val="15000"/>
                  </a:schemeClr>
                </a:solidFill>
                <a:bevel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30" name="直接箭头连接符 35"/>
              <p:cNvCxnSpPr>
                <a:cxnSpLocks noChangeShapeType="1"/>
              </p:cNvCxnSpPr>
              <p:nvPr/>
            </p:nvCxnSpPr>
            <p:spPr bwMode="auto">
              <a:xfrm>
                <a:off x="5786179" y="504057"/>
                <a:ext cx="0" cy="648072"/>
              </a:xfrm>
              <a:prstGeom prst="straightConnector1">
                <a:avLst/>
              </a:prstGeom>
              <a:noFill/>
              <a:ln w="6350">
                <a:solidFill>
                  <a:schemeClr val="tx1">
                    <a:lumMod val="85000"/>
                    <a:lumOff val="15000"/>
                  </a:schemeClr>
                </a:solidFill>
                <a:bevel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cxnSp>
          <p:nvCxnSpPr>
            <p:cNvPr id="24" name="直接连接符 23"/>
            <p:cNvCxnSpPr>
              <a:stCxn id="31" idx="0"/>
              <a:endCxn id="26" idx="1"/>
            </p:cNvCxnSpPr>
            <p:nvPr/>
          </p:nvCxnSpPr>
          <p:spPr>
            <a:xfrm>
              <a:off x="3715496" y="2398819"/>
              <a:ext cx="1" cy="412255"/>
            </a:xfrm>
            <a:prstGeom prst="line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>
              <a:stCxn id="47" idx="3"/>
            </p:cNvCxnSpPr>
            <p:nvPr/>
          </p:nvCxnSpPr>
          <p:spPr>
            <a:xfrm flipV="1">
              <a:off x="2994336" y="2540205"/>
              <a:ext cx="721160" cy="4558"/>
            </a:xfrm>
            <a:prstGeom prst="line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圆角矩形 1"/>
          <p:cNvSpPr/>
          <p:nvPr/>
        </p:nvSpPr>
        <p:spPr>
          <a:xfrm>
            <a:off x="6228079" y="449035"/>
            <a:ext cx="1503824" cy="962858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sz="1500"/>
          </a:p>
        </p:txBody>
      </p:sp>
      <p:sp>
        <p:nvSpPr>
          <p:cNvPr id="49" name="圆角矩形 48"/>
          <p:cNvSpPr/>
          <p:nvPr/>
        </p:nvSpPr>
        <p:spPr>
          <a:xfrm>
            <a:off x="6228077" y="1542555"/>
            <a:ext cx="1532775" cy="1504413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sz="1500"/>
          </a:p>
        </p:txBody>
      </p:sp>
      <p:sp>
        <p:nvSpPr>
          <p:cNvPr id="50" name="圆角矩形 49"/>
          <p:cNvSpPr/>
          <p:nvPr/>
        </p:nvSpPr>
        <p:spPr>
          <a:xfrm>
            <a:off x="6195995" y="3185458"/>
            <a:ext cx="1564857" cy="923804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sz="1500"/>
          </a:p>
        </p:txBody>
      </p:sp>
      <p:sp>
        <p:nvSpPr>
          <p:cNvPr id="51" name="圆角矩形 50"/>
          <p:cNvSpPr/>
          <p:nvPr/>
        </p:nvSpPr>
        <p:spPr>
          <a:xfrm>
            <a:off x="6212036" y="4206124"/>
            <a:ext cx="1548816" cy="552242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sz="1500"/>
          </a:p>
        </p:txBody>
      </p:sp>
    </p:spTree>
    <p:extLst>
      <p:ext uri="{BB962C8B-B14F-4D97-AF65-F5344CB8AC3E}">
        <p14:creationId xmlns:p14="http://schemas.microsoft.com/office/powerpoint/2010/main" val="653848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矩形 33"/>
          <p:cNvSpPr/>
          <p:nvPr/>
        </p:nvSpPr>
        <p:spPr>
          <a:xfrm>
            <a:off x="-1" y="0"/>
            <a:ext cx="4652472" cy="5143500"/>
          </a:xfrm>
          <a:prstGeom prst="rect">
            <a:avLst/>
          </a:prstGeom>
          <a:solidFill>
            <a:srgbClr val="4144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en-US" altLang="zh-CN" sz="27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         </a:t>
            </a:r>
            <a:endParaRPr lang="zh-CN" altLang="en-US" sz="21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-117821" y="1857497"/>
            <a:ext cx="4942682" cy="1177245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第六章</a:t>
            </a:r>
            <a:endParaRPr lang="en-US" altLang="zh-CN" sz="2400" dirty="0">
              <a:solidFill>
                <a:schemeClr val="bg1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文化差异对国际商务谈判的影响</a:t>
            </a:r>
          </a:p>
        </p:txBody>
      </p:sp>
      <p:sp>
        <p:nvSpPr>
          <p:cNvPr id="6" name="矩形 5"/>
          <p:cNvSpPr/>
          <p:nvPr/>
        </p:nvSpPr>
        <p:spPr>
          <a:xfrm>
            <a:off x="6644172" y="456640"/>
            <a:ext cx="1215717" cy="553998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21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文化因素</a:t>
            </a:r>
            <a:endParaRPr lang="zh-CN" altLang="zh-CN" sz="2100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644172" y="2197661"/>
            <a:ext cx="1215717" cy="553998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21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欧洲商人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95056" y="1950808"/>
            <a:ext cx="4346316" cy="1072772"/>
            <a:chOff x="126742" y="2601076"/>
            <a:chExt cx="2929025" cy="1130435"/>
          </a:xfrm>
        </p:grpSpPr>
        <p:sp>
          <p:nvSpPr>
            <p:cNvPr id="18" name="Line 29"/>
            <p:cNvSpPr>
              <a:spLocks noChangeShapeType="1"/>
            </p:cNvSpPr>
            <p:nvPr/>
          </p:nvSpPr>
          <p:spPr bwMode="auto">
            <a:xfrm>
              <a:off x="126742" y="2601076"/>
              <a:ext cx="2929025" cy="0"/>
            </a:xfrm>
            <a:prstGeom prst="line">
              <a:avLst/>
            </a:prstGeom>
            <a:noFill/>
            <a:ln w="6350">
              <a:solidFill>
                <a:schemeClr val="bg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5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9" name="Line 32"/>
            <p:cNvSpPr>
              <a:spLocks noChangeShapeType="1"/>
            </p:cNvSpPr>
            <p:nvPr/>
          </p:nvSpPr>
          <p:spPr bwMode="auto">
            <a:xfrm>
              <a:off x="165782" y="3731511"/>
              <a:ext cx="2889985" cy="0"/>
            </a:xfrm>
            <a:prstGeom prst="line">
              <a:avLst/>
            </a:prstGeom>
            <a:noFill/>
            <a:ln w="6350">
              <a:solidFill>
                <a:schemeClr val="bg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5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24" name="矩形 23"/>
          <p:cNvSpPr/>
          <p:nvPr/>
        </p:nvSpPr>
        <p:spPr>
          <a:xfrm>
            <a:off x="6646277" y="1322499"/>
            <a:ext cx="1215717" cy="553998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21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美洲商人</a:t>
            </a:r>
            <a:endParaRPr lang="zh-CN" altLang="zh-CN" sz="2100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6667743" y="3072466"/>
            <a:ext cx="1215717" cy="553998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21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亚洲商人</a:t>
            </a:r>
            <a:endParaRPr lang="zh-CN" altLang="zh-CN" sz="2100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6633492" y="3938325"/>
            <a:ext cx="1754326" cy="553998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21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大洋洲与非洲</a:t>
            </a:r>
            <a:endParaRPr lang="zh-CN" altLang="zh-CN" sz="2100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5530679" y="504184"/>
            <a:ext cx="407676" cy="427832"/>
          </a:xfrm>
          <a:prstGeom prst="roundRect">
            <a:avLst/>
          </a:prstGeom>
          <a:solidFill>
            <a:srgbClr val="41445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/>
          <a:p>
            <a:pPr algn="ctr">
              <a:lnSpc>
                <a:spcPct val="150000"/>
              </a:lnSpc>
              <a:defRPr/>
            </a:pPr>
            <a:r>
              <a:rPr lang="en-US" altLang="zh-CN" sz="27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rPr>
              <a:t>1</a:t>
            </a:r>
            <a:endParaRPr lang="zh-CN" altLang="en-US" sz="2700" dirty="0">
              <a:latin typeface="+mj-lt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5516339" y="1431159"/>
            <a:ext cx="407676" cy="427832"/>
          </a:xfrm>
          <a:prstGeom prst="roundRect">
            <a:avLst/>
          </a:prstGeom>
          <a:solidFill>
            <a:srgbClr val="41445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/>
          <a:p>
            <a:pPr algn="ctr">
              <a:lnSpc>
                <a:spcPct val="150000"/>
              </a:lnSpc>
              <a:defRPr/>
            </a:pPr>
            <a:r>
              <a:rPr lang="en-US" altLang="zh-CN" sz="27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rPr>
              <a:t>2</a:t>
            </a:r>
            <a:endParaRPr lang="zh-CN" altLang="en-US" sz="2700" dirty="0">
              <a:latin typeface="+mj-lt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5530679" y="2305419"/>
            <a:ext cx="407676" cy="427832"/>
          </a:xfrm>
          <a:prstGeom prst="roundRect">
            <a:avLst/>
          </a:prstGeom>
          <a:solidFill>
            <a:srgbClr val="41445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/>
          <a:p>
            <a:pPr algn="ctr">
              <a:lnSpc>
                <a:spcPct val="150000"/>
              </a:lnSpc>
              <a:defRPr/>
            </a:pPr>
            <a:r>
              <a:rPr lang="en-US" altLang="zh-CN" sz="27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rPr>
              <a:t>3</a:t>
            </a:r>
            <a:endParaRPr lang="zh-CN" altLang="en-US" sz="2700" dirty="0">
              <a:latin typeface="+mj-lt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5516339" y="3164291"/>
            <a:ext cx="407676" cy="446312"/>
          </a:xfrm>
          <a:prstGeom prst="roundRect">
            <a:avLst/>
          </a:prstGeom>
          <a:solidFill>
            <a:srgbClr val="41445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/>
          <a:p>
            <a:pPr algn="ctr">
              <a:lnSpc>
                <a:spcPct val="150000"/>
              </a:lnSpc>
              <a:defRPr/>
            </a:pPr>
            <a:r>
              <a:rPr lang="en-US" altLang="zh-CN" sz="27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rPr>
              <a:t>4</a:t>
            </a:r>
            <a:endParaRPr lang="zh-CN" altLang="en-US" sz="2700" dirty="0">
              <a:latin typeface="+mj-lt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22" name="圆角矩形 21"/>
          <p:cNvSpPr/>
          <p:nvPr/>
        </p:nvSpPr>
        <p:spPr>
          <a:xfrm>
            <a:off x="5530679" y="3988929"/>
            <a:ext cx="407676" cy="446312"/>
          </a:xfrm>
          <a:prstGeom prst="roundRect">
            <a:avLst/>
          </a:prstGeom>
          <a:solidFill>
            <a:srgbClr val="41445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/>
          <a:p>
            <a:pPr algn="ctr">
              <a:lnSpc>
                <a:spcPct val="150000"/>
              </a:lnSpc>
              <a:defRPr/>
            </a:pPr>
            <a:r>
              <a:rPr lang="en-US" altLang="zh-CN" sz="27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rPr>
              <a:t>5</a:t>
            </a:r>
            <a:endParaRPr lang="zh-CN" altLang="en-US" sz="2700" dirty="0">
              <a:latin typeface="+mj-lt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7883461" y="488382"/>
            <a:ext cx="484748" cy="484748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r>
              <a:rPr lang="zh-CN" altLang="en-US" sz="2700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Webdings"/>
              </a:rPr>
              <a:t></a:t>
            </a:r>
            <a:endParaRPr lang="zh-CN" altLang="en-US" sz="1800" dirty="0"/>
          </a:p>
        </p:txBody>
      </p:sp>
      <p:sp>
        <p:nvSpPr>
          <p:cNvPr id="20" name="矩形 19"/>
          <p:cNvSpPr/>
          <p:nvPr/>
        </p:nvSpPr>
        <p:spPr>
          <a:xfrm>
            <a:off x="7859889" y="1374243"/>
            <a:ext cx="484748" cy="484748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r>
              <a:rPr lang="zh-CN" altLang="en-US" sz="2700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Webdings"/>
              </a:rPr>
              <a:t></a:t>
            </a:r>
            <a:endParaRPr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288642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2"/>
          <a:stretch/>
        </p:blipFill>
        <p:spPr bwMode="auto">
          <a:xfrm>
            <a:off x="6304042" y="251226"/>
            <a:ext cx="2839958" cy="11965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矩形 2"/>
          <p:cNvSpPr/>
          <p:nvPr/>
        </p:nvSpPr>
        <p:spPr>
          <a:xfrm>
            <a:off x="-3572" y="251226"/>
            <a:ext cx="1331629" cy="48922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1435" tIns="25718" rIns="51435" bIns="25718" rtlCol="0" anchor="ctr"/>
          <a:lstStyle/>
          <a:p>
            <a:pPr algn="ctr"/>
            <a:endParaRPr lang="zh-CN" altLang="en-US" sz="1100"/>
          </a:p>
        </p:txBody>
      </p:sp>
      <p:cxnSp>
        <p:nvCxnSpPr>
          <p:cNvPr id="4" name="直接连接符 3"/>
          <p:cNvCxnSpPr/>
          <p:nvPr/>
        </p:nvCxnSpPr>
        <p:spPr>
          <a:xfrm>
            <a:off x="100054" y="1904066"/>
            <a:ext cx="113893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61744" y="1508577"/>
            <a:ext cx="1129203" cy="267382"/>
          </a:xfrm>
          <a:prstGeom prst="rect">
            <a:avLst/>
          </a:prstGeom>
        </p:spPr>
        <p:txBody>
          <a:bodyPr wrap="square" lIns="51435" tIns="25718" rIns="51435" bIns="25718">
            <a:spAutoFit/>
          </a:bodyPr>
          <a:lstStyle/>
          <a:p>
            <a:pPr algn="ctr">
              <a:defRPr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美洲</a:t>
            </a:r>
            <a:endParaRPr lang="zh-CN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8345" y="2032173"/>
            <a:ext cx="1129203" cy="375104"/>
          </a:xfrm>
          <a:prstGeom prst="rect">
            <a:avLst/>
          </a:prstGeom>
        </p:spPr>
        <p:txBody>
          <a:bodyPr wrap="square" lIns="51435" tIns="25718" rIns="51435" bIns="25718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欧洲</a:t>
            </a:r>
          </a:p>
        </p:txBody>
      </p:sp>
      <p:sp>
        <p:nvSpPr>
          <p:cNvPr id="7" name="矩形 6"/>
          <p:cNvSpPr/>
          <p:nvPr/>
        </p:nvSpPr>
        <p:spPr>
          <a:xfrm>
            <a:off x="40144" y="2663491"/>
            <a:ext cx="1129203" cy="375104"/>
          </a:xfrm>
          <a:prstGeom prst="rect">
            <a:avLst/>
          </a:prstGeom>
        </p:spPr>
        <p:txBody>
          <a:bodyPr wrap="square" lIns="51435" tIns="25718" rIns="51435" bIns="25718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亚洲</a:t>
            </a:r>
          </a:p>
        </p:txBody>
      </p:sp>
      <p:sp>
        <p:nvSpPr>
          <p:cNvPr id="8" name="矩形 7"/>
          <p:cNvSpPr/>
          <p:nvPr/>
        </p:nvSpPr>
        <p:spPr>
          <a:xfrm>
            <a:off x="11392" y="724674"/>
            <a:ext cx="1313719" cy="655796"/>
          </a:xfrm>
          <a:prstGeom prst="rect">
            <a:avLst/>
          </a:prstGeom>
          <a:solidFill>
            <a:srgbClr val="4144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1435" tIns="25718" rIns="51435" bIns="25718" rtlCol="0" anchor="ctr"/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文化因素</a:t>
            </a:r>
          </a:p>
        </p:txBody>
      </p:sp>
      <p:sp>
        <p:nvSpPr>
          <p:cNvPr id="9" name="矩形 8"/>
          <p:cNvSpPr/>
          <p:nvPr/>
        </p:nvSpPr>
        <p:spPr>
          <a:xfrm>
            <a:off x="40144" y="3294809"/>
            <a:ext cx="1357482" cy="267382"/>
          </a:xfrm>
          <a:prstGeom prst="rect">
            <a:avLst/>
          </a:prstGeom>
        </p:spPr>
        <p:txBody>
          <a:bodyPr wrap="square" lIns="51435" tIns="25718" rIns="51435" bIns="25718">
            <a:spAutoFit/>
          </a:bodyPr>
          <a:lstStyle/>
          <a:p>
            <a:pPr algn="ctr">
              <a:defRPr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大洋洲与非洲</a:t>
            </a:r>
            <a:endParaRPr lang="zh-CN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100054" y="2535384"/>
            <a:ext cx="113893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100054" y="3166702"/>
            <a:ext cx="113893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100054" y="3690297"/>
            <a:ext cx="113893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43"/>
          <p:cNvSpPr txBox="1"/>
          <p:nvPr/>
        </p:nvSpPr>
        <p:spPr>
          <a:xfrm>
            <a:off x="1507462" y="133715"/>
            <a:ext cx="6632246" cy="438581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复习</a:t>
            </a:r>
            <a:r>
              <a:rPr lang="zh-CN" altLang="en-US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  </a:t>
            </a: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</a:rPr>
              <a:t>6</a:t>
            </a:r>
            <a:r>
              <a:rPr lang="en-US" altLang="zh-CN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.1 </a:t>
            </a:r>
            <a:r>
              <a:rPr lang="zh-CN" altLang="en-US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影响国际商务谈判风格的文化因素</a:t>
            </a: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18" name="直接连接符 17"/>
          <p:cNvCxnSpPr/>
          <p:nvPr/>
        </p:nvCxnSpPr>
        <p:spPr>
          <a:xfrm>
            <a:off x="1478662" y="618463"/>
            <a:ext cx="623404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43"/>
          <p:cNvSpPr txBox="1"/>
          <p:nvPr/>
        </p:nvSpPr>
        <p:spPr>
          <a:xfrm>
            <a:off x="11392" y="12700"/>
            <a:ext cx="3074708" cy="238527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1100" dirty="0" smtClean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6.1 </a:t>
            </a:r>
            <a:r>
              <a:rPr lang="zh-CN" altLang="en-US" sz="1100" dirty="0" smtClean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文化</a:t>
            </a:r>
            <a:r>
              <a:rPr lang="zh-CN" altLang="en-US" sz="1100" dirty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差异对国际商务谈判的影响</a:t>
            </a:r>
          </a:p>
        </p:txBody>
      </p:sp>
      <p:grpSp>
        <p:nvGrpSpPr>
          <p:cNvPr id="19" name="组合 18"/>
          <p:cNvGrpSpPr/>
          <p:nvPr/>
        </p:nvGrpSpPr>
        <p:grpSpPr>
          <a:xfrm>
            <a:off x="1338962" y="890032"/>
            <a:ext cx="710447" cy="3028484"/>
            <a:chOff x="3432348" y="1355133"/>
            <a:chExt cx="1455093" cy="4037979"/>
          </a:xfrm>
        </p:grpSpPr>
        <p:grpSp>
          <p:nvGrpSpPr>
            <p:cNvPr id="20" name="组合 19"/>
            <p:cNvGrpSpPr/>
            <p:nvPr/>
          </p:nvGrpSpPr>
          <p:grpSpPr>
            <a:xfrm>
              <a:off x="4221237" y="1355133"/>
              <a:ext cx="666204" cy="4037979"/>
              <a:chOff x="3715494" y="352457"/>
              <a:chExt cx="609008" cy="4504981"/>
            </a:xfrm>
          </p:grpSpPr>
          <p:grpSp>
            <p:nvGrpSpPr>
              <p:cNvPr id="22" name="组合 30"/>
              <p:cNvGrpSpPr>
                <a:grpSpLocks/>
              </p:cNvGrpSpPr>
              <p:nvPr/>
            </p:nvGrpSpPr>
            <p:grpSpPr bwMode="auto">
              <a:xfrm rot="16200000">
                <a:off x="2996817" y="1071135"/>
                <a:ext cx="2046363" cy="609007"/>
                <a:chOff x="0" y="504054"/>
                <a:chExt cx="6032665" cy="648074"/>
              </a:xfrm>
            </p:grpSpPr>
            <p:sp>
              <p:nvSpPr>
                <p:cNvPr id="29" name="直接连接符 31"/>
                <p:cNvSpPr>
                  <a:spLocks noChangeShapeType="1"/>
                </p:cNvSpPr>
                <p:nvPr/>
              </p:nvSpPr>
              <p:spPr bwMode="auto">
                <a:xfrm>
                  <a:off x="0" y="504056"/>
                  <a:ext cx="6032665" cy="1"/>
                </a:xfrm>
                <a:prstGeom prst="line">
                  <a:avLst/>
                </a:prstGeom>
                <a:noFill/>
                <a:ln w="6350">
                  <a:solidFill>
                    <a:schemeClr val="tx1">
                      <a:lumMod val="85000"/>
                      <a:lumOff val="15000"/>
                    </a:schemeClr>
                  </a:solidFill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 sz="1800"/>
                </a:p>
              </p:txBody>
            </p:sp>
            <p:cxnSp>
              <p:nvCxnSpPr>
                <p:cNvPr id="30" name="直接箭头连接符 33"/>
                <p:cNvCxnSpPr>
                  <a:cxnSpLocks noChangeShapeType="1"/>
                </p:cNvCxnSpPr>
                <p:nvPr/>
              </p:nvCxnSpPr>
              <p:spPr bwMode="auto">
                <a:xfrm>
                  <a:off x="2899073" y="504054"/>
                  <a:ext cx="0" cy="648072"/>
                </a:xfrm>
                <a:prstGeom prst="straightConnector1">
                  <a:avLst/>
                </a:prstGeom>
                <a:noFill/>
                <a:ln w="6350">
                  <a:solidFill>
                    <a:schemeClr val="tx1">
                      <a:lumMod val="85000"/>
                      <a:lumOff val="15000"/>
                    </a:schemeClr>
                  </a:solidFill>
                  <a:bevel/>
                  <a:headEnd/>
                  <a:tailEnd type="arrow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31" name="直接箭头连接符 35"/>
                <p:cNvCxnSpPr>
                  <a:cxnSpLocks noChangeShapeType="1"/>
                </p:cNvCxnSpPr>
                <p:nvPr/>
              </p:nvCxnSpPr>
              <p:spPr bwMode="auto">
                <a:xfrm>
                  <a:off x="6030758" y="504056"/>
                  <a:ext cx="1" cy="648072"/>
                </a:xfrm>
                <a:prstGeom prst="straightConnector1">
                  <a:avLst/>
                </a:prstGeom>
                <a:noFill/>
                <a:ln w="6350">
                  <a:solidFill>
                    <a:schemeClr val="tx1">
                      <a:lumMod val="85000"/>
                      <a:lumOff val="15000"/>
                    </a:schemeClr>
                  </a:solidFill>
                  <a:bevel/>
                  <a:headEnd/>
                  <a:tailEnd type="arrow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</p:grpSp>
          <p:grpSp>
            <p:nvGrpSpPr>
              <p:cNvPr id="23" name="组合 30"/>
              <p:cNvGrpSpPr>
                <a:grpSpLocks/>
              </p:cNvGrpSpPr>
              <p:nvPr/>
            </p:nvGrpSpPr>
            <p:grpSpPr bwMode="auto">
              <a:xfrm rot="16200000">
                <a:off x="2874773" y="3407710"/>
                <a:ext cx="2290449" cy="609007"/>
                <a:chOff x="0" y="504054"/>
                <a:chExt cx="6752230" cy="648074"/>
              </a:xfrm>
            </p:grpSpPr>
            <p:sp>
              <p:nvSpPr>
                <p:cNvPr id="25" name="直接连接符 31"/>
                <p:cNvSpPr>
                  <a:spLocks noChangeShapeType="1"/>
                </p:cNvSpPr>
                <p:nvPr/>
              </p:nvSpPr>
              <p:spPr bwMode="auto">
                <a:xfrm>
                  <a:off x="0" y="504056"/>
                  <a:ext cx="6032665" cy="1"/>
                </a:xfrm>
                <a:prstGeom prst="line">
                  <a:avLst/>
                </a:prstGeom>
                <a:noFill/>
                <a:ln w="6350">
                  <a:solidFill>
                    <a:schemeClr val="tx1">
                      <a:lumMod val="85000"/>
                      <a:lumOff val="15000"/>
                    </a:schemeClr>
                  </a:solidFill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 sz="1800"/>
                </a:p>
              </p:txBody>
            </p:sp>
            <p:cxnSp>
              <p:nvCxnSpPr>
                <p:cNvPr id="26" name="直接箭头连接符 32"/>
                <p:cNvCxnSpPr>
                  <a:cxnSpLocks noChangeShapeType="1"/>
                </p:cNvCxnSpPr>
                <p:nvPr/>
              </p:nvCxnSpPr>
              <p:spPr bwMode="auto">
                <a:xfrm>
                  <a:off x="0" y="504056"/>
                  <a:ext cx="1" cy="648072"/>
                </a:xfrm>
                <a:prstGeom prst="straightConnector1">
                  <a:avLst/>
                </a:prstGeom>
                <a:noFill/>
                <a:ln w="6350">
                  <a:solidFill>
                    <a:schemeClr val="tx1">
                      <a:lumMod val="85000"/>
                      <a:lumOff val="15000"/>
                    </a:schemeClr>
                  </a:solidFill>
                  <a:bevel/>
                  <a:headEnd/>
                  <a:tailEnd type="arrow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27" name="直接箭头连接符 33"/>
                <p:cNvCxnSpPr>
                  <a:cxnSpLocks noChangeShapeType="1"/>
                </p:cNvCxnSpPr>
                <p:nvPr/>
              </p:nvCxnSpPr>
              <p:spPr bwMode="auto">
                <a:xfrm>
                  <a:off x="3280655" y="504054"/>
                  <a:ext cx="0" cy="648072"/>
                </a:xfrm>
                <a:prstGeom prst="straightConnector1">
                  <a:avLst/>
                </a:prstGeom>
                <a:noFill/>
                <a:ln w="6350">
                  <a:solidFill>
                    <a:schemeClr val="tx1">
                      <a:lumMod val="85000"/>
                      <a:lumOff val="15000"/>
                    </a:schemeClr>
                  </a:solidFill>
                  <a:bevel/>
                  <a:headEnd/>
                  <a:tailEnd type="arrow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28" name="直接箭头连接符 35"/>
                <p:cNvCxnSpPr>
                  <a:cxnSpLocks noChangeShapeType="1"/>
                </p:cNvCxnSpPr>
                <p:nvPr/>
              </p:nvCxnSpPr>
              <p:spPr bwMode="auto">
                <a:xfrm>
                  <a:off x="6752230" y="504055"/>
                  <a:ext cx="0" cy="648072"/>
                </a:xfrm>
                <a:prstGeom prst="straightConnector1">
                  <a:avLst/>
                </a:prstGeom>
                <a:noFill/>
                <a:ln w="6350">
                  <a:solidFill>
                    <a:schemeClr val="tx1">
                      <a:lumMod val="85000"/>
                      <a:lumOff val="15000"/>
                    </a:schemeClr>
                  </a:solidFill>
                  <a:bevel/>
                  <a:headEnd/>
                  <a:tailEnd type="arrow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</p:grpSp>
          <p:cxnSp>
            <p:nvCxnSpPr>
              <p:cNvPr id="24" name="直接连接符 23"/>
              <p:cNvCxnSpPr>
                <a:stCxn id="29" idx="0"/>
                <a:endCxn id="25" idx="1"/>
              </p:cNvCxnSpPr>
              <p:nvPr/>
            </p:nvCxnSpPr>
            <p:spPr>
              <a:xfrm>
                <a:off x="3715496" y="2398819"/>
                <a:ext cx="1" cy="412255"/>
              </a:xfrm>
              <a:prstGeom prst="line">
                <a:avLst/>
              </a:prstGeom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1" name="直接连接符 20"/>
            <p:cNvCxnSpPr/>
            <p:nvPr/>
          </p:nvCxnSpPr>
          <p:spPr>
            <a:xfrm flipV="1">
              <a:off x="3432348" y="1798313"/>
              <a:ext cx="788889" cy="5200"/>
            </a:xfrm>
            <a:prstGeom prst="line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圆角矩形 31"/>
          <p:cNvSpPr/>
          <p:nvPr/>
        </p:nvSpPr>
        <p:spPr>
          <a:xfrm>
            <a:off x="2194320" y="727740"/>
            <a:ext cx="2521009" cy="32458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zh-CN" altLang="en-US" sz="1800" b="1" spc="-4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微软雅黑" panose="020B0503020204020204" pitchFamily="34" charset="-122"/>
                <a:sym typeface="+mn-ea"/>
              </a:rPr>
              <a:t>一、语言及非语言行为</a:t>
            </a:r>
          </a:p>
        </p:txBody>
      </p:sp>
      <p:sp>
        <p:nvSpPr>
          <p:cNvPr id="33" name="圆角矩形 32"/>
          <p:cNvSpPr/>
          <p:nvPr/>
        </p:nvSpPr>
        <p:spPr>
          <a:xfrm>
            <a:off x="2213299" y="3756223"/>
            <a:ext cx="2502029" cy="32458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zh-CN" altLang="en-US" sz="1800" b="1" spc="-4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微软雅黑" panose="020B0503020204020204" pitchFamily="34" charset="-122"/>
                <a:sym typeface="+mn-ea"/>
              </a:rPr>
              <a:t>五、人际关系</a:t>
            </a:r>
          </a:p>
        </p:txBody>
      </p:sp>
      <p:sp>
        <p:nvSpPr>
          <p:cNvPr id="34" name="圆角矩形 33"/>
          <p:cNvSpPr/>
          <p:nvPr/>
        </p:nvSpPr>
        <p:spPr>
          <a:xfrm>
            <a:off x="2213299" y="1477781"/>
            <a:ext cx="2502029" cy="32458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zh-CN" altLang="en-US" sz="1800" b="1" spc="-4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微软雅黑" panose="020B0503020204020204" pitchFamily="34" charset="-122"/>
                <a:sym typeface="+mn-ea"/>
              </a:rPr>
              <a:t>二、风俗习惯</a:t>
            </a:r>
          </a:p>
        </p:txBody>
      </p:sp>
      <p:sp>
        <p:nvSpPr>
          <p:cNvPr id="35" name="圆角矩形 34"/>
          <p:cNvSpPr/>
          <p:nvPr/>
        </p:nvSpPr>
        <p:spPr>
          <a:xfrm>
            <a:off x="2216233" y="2218259"/>
            <a:ext cx="2499095" cy="32458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zh-CN" altLang="en-US" sz="1800" b="1" spc="-4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微软雅黑" panose="020B0503020204020204" pitchFamily="34" charset="-122"/>
                <a:sym typeface="+mn-ea"/>
              </a:rPr>
              <a:t>三、思维差异</a:t>
            </a:r>
          </a:p>
        </p:txBody>
      </p:sp>
      <p:sp>
        <p:nvSpPr>
          <p:cNvPr id="36" name="圆角矩形 35"/>
          <p:cNvSpPr/>
          <p:nvPr/>
        </p:nvSpPr>
        <p:spPr>
          <a:xfrm>
            <a:off x="2213299" y="3008112"/>
            <a:ext cx="2502029" cy="32458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zh-CN" altLang="en-US" sz="1800" b="1" spc="-4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微软雅黑" panose="020B0503020204020204" pitchFamily="34" charset="-122"/>
                <a:sym typeface="+mn-ea"/>
              </a:rPr>
              <a:t>四、价值观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067300" y="2660520"/>
            <a:ext cx="1879600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客观性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时间观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竞争和平等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观</a:t>
            </a:r>
          </a:p>
        </p:txBody>
      </p:sp>
      <p:sp>
        <p:nvSpPr>
          <p:cNvPr id="14" name="左大括号 13"/>
          <p:cNvSpPr/>
          <p:nvPr/>
        </p:nvSpPr>
        <p:spPr>
          <a:xfrm>
            <a:off x="4775200" y="2815891"/>
            <a:ext cx="292100" cy="72690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TextBox 36"/>
          <p:cNvSpPr txBox="1"/>
          <p:nvPr/>
        </p:nvSpPr>
        <p:spPr>
          <a:xfrm>
            <a:off x="4899785" y="2156122"/>
            <a:ext cx="35306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东方：综合、统一    英美：分开、对立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58477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-3572" y="251226"/>
            <a:ext cx="1331629" cy="48922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1435" tIns="25718" rIns="51435" bIns="25718" rtlCol="0" anchor="ctr"/>
          <a:lstStyle/>
          <a:p>
            <a:pPr algn="ctr"/>
            <a:endParaRPr lang="zh-CN" altLang="en-US" sz="1100"/>
          </a:p>
        </p:txBody>
      </p:sp>
      <p:cxnSp>
        <p:nvCxnSpPr>
          <p:cNvPr id="4" name="直接连接符 3"/>
          <p:cNvCxnSpPr/>
          <p:nvPr/>
        </p:nvCxnSpPr>
        <p:spPr>
          <a:xfrm>
            <a:off x="100054" y="1904066"/>
            <a:ext cx="113893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11392" y="1270000"/>
            <a:ext cx="1313719" cy="634065"/>
          </a:xfrm>
          <a:prstGeom prst="rect">
            <a:avLst/>
          </a:prstGeom>
          <a:solidFill>
            <a:srgbClr val="4144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1435" tIns="25718" rIns="51435" bIns="25718" rtlCol="0" anchor="ctr"/>
          <a:lstStyle/>
          <a:p>
            <a:pPr algn="ctr"/>
            <a:r>
              <a:rPr lang="zh-CN" altLang="en-US" dirty="0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美洲</a:t>
            </a:r>
            <a:endParaRPr lang="zh-CN" altLang="zh-CN" dirty="0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8345" y="2032173"/>
            <a:ext cx="1129203" cy="375104"/>
          </a:xfrm>
          <a:prstGeom prst="rect">
            <a:avLst/>
          </a:prstGeom>
        </p:spPr>
        <p:txBody>
          <a:bodyPr wrap="square" lIns="51435" tIns="25718" rIns="51435" bIns="25718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欧洲</a:t>
            </a:r>
          </a:p>
        </p:txBody>
      </p:sp>
      <p:sp>
        <p:nvSpPr>
          <p:cNvPr id="7" name="矩形 6"/>
          <p:cNvSpPr/>
          <p:nvPr/>
        </p:nvSpPr>
        <p:spPr>
          <a:xfrm>
            <a:off x="40144" y="2663491"/>
            <a:ext cx="1129203" cy="375104"/>
          </a:xfrm>
          <a:prstGeom prst="rect">
            <a:avLst/>
          </a:prstGeom>
        </p:spPr>
        <p:txBody>
          <a:bodyPr wrap="square" lIns="51435" tIns="25718" rIns="51435" bIns="25718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亚洲</a:t>
            </a:r>
          </a:p>
        </p:txBody>
      </p:sp>
      <p:sp>
        <p:nvSpPr>
          <p:cNvPr id="8" name="矩形 7"/>
          <p:cNvSpPr/>
          <p:nvPr/>
        </p:nvSpPr>
        <p:spPr>
          <a:xfrm>
            <a:off x="11392" y="724674"/>
            <a:ext cx="1313719" cy="375104"/>
          </a:xfrm>
          <a:prstGeom prst="rect">
            <a:avLst/>
          </a:prstGeom>
        </p:spPr>
        <p:txBody>
          <a:bodyPr wrap="square" lIns="51435" tIns="25718" rIns="51435" bIns="25718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文化因素</a:t>
            </a:r>
          </a:p>
        </p:txBody>
      </p:sp>
      <p:sp>
        <p:nvSpPr>
          <p:cNvPr id="9" name="矩形 8"/>
          <p:cNvSpPr/>
          <p:nvPr/>
        </p:nvSpPr>
        <p:spPr>
          <a:xfrm>
            <a:off x="40144" y="3294809"/>
            <a:ext cx="1357482" cy="267382"/>
          </a:xfrm>
          <a:prstGeom prst="rect">
            <a:avLst/>
          </a:prstGeom>
        </p:spPr>
        <p:txBody>
          <a:bodyPr wrap="square" lIns="51435" tIns="25718" rIns="51435" bIns="25718">
            <a:spAutoFit/>
          </a:bodyPr>
          <a:lstStyle/>
          <a:p>
            <a:pPr algn="ctr">
              <a:defRPr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大洋洲与非洲</a:t>
            </a:r>
            <a:endParaRPr lang="zh-CN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100054" y="2535384"/>
            <a:ext cx="113893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100054" y="3166702"/>
            <a:ext cx="113893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100054" y="3690297"/>
            <a:ext cx="113893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>
            <a:off x="1478662" y="618463"/>
            <a:ext cx="623404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4"/>
          <p:cNvSpPr txBox="1"/>
          <p:nvPr/>
        </p:nvSpPr>
        <p:spPr>
          <a:xfrm>
            <a:off x="1835403" y="1381617"/>
            <a:ext cx="6304305" cy="2285241"/>
          </a:xfrm>
          <a:prstGeom prst="rect">
            <a:avLst/>
          </a:prstGeom>
          <a:noFill/>
          <a:ln w="9525">
            <a:noFill/>
          </a:ln>
        </p:spPr>
        <p:txBody>
          <a:bodyPr wrap="square" lIns="68580" tIns="34290" rIns="68580" bIns="3429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indent="0">
              <a:lnSpc>
                <a:spcPct val="200000"/>
              </a:lnSpc>
              <a:spcBef>
                <a:spcPct val="0"/>
              </a:spcBef>
              <a:buNone/>
            </a:pPr>
            <a:r>
              <a:rPr lang="zh-CN" altLang="en-US" sz="18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始发站</a:t>
            </a:r>
            <a:r>
              <a:rPr lang="en-US" altLang="zh-CN" sz="18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——</a:t>
            </a:r>
            <a:r>
              <a:rPr lang="zh-CN" altLang="en-US" sz="18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美洲</a:t>
            </a:r>
            <a:endParaRPr lang="en-US" sz="1800" b="1" dirty="0" smtClean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>
              <a:lnSpc>
                <a:spcPct val="200000"/>
              </a:lnSpc>
              <a:spcBef>
                <a:spcPct val="0"/>
              </a:spcBef>
              <a:buFont typeface="Wingdings" pitchFamily="2" charset="2"/>
              <a:buChar char="Ø"/>
            </a:pPr>
            <a:r>
              <a:rPr sz="1800" dirty="0" err="1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美国</a:t>
            </a:r>
            <a:r>
              <a:rPr sz="1800" dirty="0" err="1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商人的谈判风格</a:t>
            </a: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、礼仪与禁忌</a:t>
            </a:r>
            <a:endParaRPr lang="en-US" altLang="zh-CN" sz="1800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>
              <a:lnSpc>
                <a:spcPct val="200000"/>
              </a:lnSpc>
              <a:spcBef>
                <a:spcPct val="0"/>
              </a:spcBef>
              <a:buFont typeface="Wingdings" pitchFamily="2" charset="2"/>
              <a:buChar char="Ø"/>
            </a:pPr>
            <a:r>
              <a:rPr lang="zh-CN" altLang="en-US" sz="18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加拿大</a:t>
            </a: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商人的谈判风格、礼仪与禁忌</a:t>
            </a:r>
            <a:endParaRPr lang="en-US" altLang="zh-CN" sz="1800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>
              <a:lnSpc>
                <a:spcPct val="200000"/>
              </a:lnSpc>
              <a:spcBef>
                <a:spcPct val="0"/>
              </a:spcBef>
              <a:buFont typeface="Wingdings" pitchFamily="2" charset="2"/>
              <a:buChar char="Ø"/>
            </a:pPr>
            <a:r>
              <a:rPr lang="zh-CN" altLang="en-US" sz="18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拉丁美洲</a:t>
            </a: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商人的谈判风格、礼仪与禁忌</a:t>
            </a:r>
            <a:endParaRPr sz="1800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6" name="文本框 43"/>
          <p:cNvSpPr txBox="1"/>
          <p:nvPr/>
        </p:nvSpPr>
        <p:spPr>
          <a:xfrm>
            <a:off x="11392" y="12700"/>
            <a:ext cx="3074708" cy="238527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1100" dirty="0" smtClean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6.2.1 </a:t>
            </a:r>
            <a:r>
              <a:rPr lang="zh-CN" altLang="en-US" sz="1100" dirty="0" smtClean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美国商人</a:t>
            </a:r>
            <a:r>
              <a:rPr lang="zh-CN" altLang="en-US" sz="1100" dirty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的谈判风格、礼仪与禁忌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2773" y="298450"/>
            <a:ext cx="2181225" cy="971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文本框 43"/>
          <p:cNvSpPr txBox="1"/>
          <p:nvPr/>
        </p:nvSpPr>
        <p:spPr>
          <a:xfrm>
            <a:off x="1507462" y="133715"/>
            <a:ext cx="6632246" cy="438581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复习</a:t>
            </a:r>
            <a:r>
              <a:rPr lang="zh-CN" altLang="en-US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  </a:t>
            </a: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</a:rPr>
              <a:t>6</a:t>
            </a:r>
            <a:r>
              <a:rPr lang="en-US" altLang="zh-CN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.2 </a:t>
            </a:r>
            <a:r>
              <a:rPr lang="zh-CN" altLang="en-US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美洲商人的谈判风格、礼仪与禁忌</a:t>
            </a: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" name="圆角矩形 1"/>
          <p:cNvSpPr/>
          <p:nvPr/>
        </p:nvSpPr>
        <p:spPr>
          <a:xfrm>
            <a:off x="8305800" y="353005"/>
            <a:ext cx="495300" cy="265458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0085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直接连接符 27"/>
          <p:cNvCxnSpPr/>
          <p:nvPr/>
        </p:nvCxnSpPr>
        <p:spPr>
          <a:xfrm>
            <a:off x="629841" y="687944"/>
            <a:ext cx="788431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标题 1"/>
          <p:cNvSpPr>
            <a:spLocks noGrp="1"/>
          </p:cNvSpPr>
          <p:nvPr/>
        </p:nvSpPr>
        <p:spPr>
          <a:xfrm>
            <a:off x="723900" y="-25241"/>
            <a:ext cx="7886700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100" b="1" dirty="0">
                <a:latin typeface="微软雅黑" panose="020B0503020204020204" charset="-122"/>
                <a:ea typeface="微软雅黑" panose="020B0503020204020204" charset="-122"/>
                <a:cs typeface="+mn-cs"/>
              </a:rPr>
              <a:t>零基础学数学</a:t>
            </a:r>
            <a:r>
              <a:rPr lang="en-US" altLang="zh-CN" sz="2100" b="1" dirty="0">
                <a:latin typeface="微软雅黑" panose="020B0503020204020204" charset="-122"/>
                <a:ea typeface="微软雅黑" panose="020B0503020204020204" charset="-122"/>
                <a:cs typeface="+mn-cs"/>
              </a:rPr>
              <a:t>——</a:t>
            </a:r>
            <a:r>
              <a:rPr lang="zh-CN" altLang="en-US" sz="2100" b="1" dirty="0">
                <a:latin typeface="微软雅黑" panose="020B0503020204020204" charset="-122"/>
                <a:ea typeface="微软雅黑" panose="020B0503020204020204" charset="-122"/>
                <a:cs typeface="+mn-cs"/>
              </a:rPr>
              <a:t>贾鹏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8831" y="824865"/>
            <a:ext cx="2326958" cy="413908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="" xmlns:a16="http://schemas.microsoft.com/office/drawing/2014/main" id="{61F03471-4CEE-499A-B984-5AF8EF8683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5757" y="1781486"/>
            <a:ext cx="2441275" cy="244127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080072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矩形 3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4144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en-US" altLang="zh-CN" sz="27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         </a:t>
            </a:r>
            <a:endParaRPr lang="zh-CN" altLang="en-US" sz="21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1427228" y="1477154"/>
            <a:ext cx="5964172" cy="1315745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5400" b="1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  <a:cs typeface="Times New Roman" panose="02020603050405020304" pitchFamily="18" charset="0"/>
              </a:rPr>
              <a:t>下一站   欧洲</a:t>
            </a:r>
            <a:endParaRPr lang="en-US" altLang="zh-CN" sz="5400" b="1" dirty="0">
              <a:solidFill>
                <a:schemeClr val="bg1"/>
              </a:solidFill>
              <a:latin typeface="幼圆" panose="02010509060101010101" pitchFamily="49" charset="-122"/>
              <a:ea typeface="幼圆" panose="020105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966957" y="3729072"/>
            <a:ext cx="3427800" cy="553998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100" b="1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  <a:cs typeface="Times New Roman" panose="02020603050405020304" pitchFamily="18" charset="0"/>
              </a:rPr>
              <a:t>谈判风格、礼仪与禁忌</a:t>
            </a:r>
            <a:endParaRPr lang="en-US" altLang="zh-CN" sz="2100" b="1" dirty="0">
              <a:solidFill>
                <a:schemeClr val="bg1"/>
              </a:solidFill>
              <a:latin typeface="幼圆" panose="02010509060101010101" pitchFamily="49" charset="-122"/>
              <a:ea typeface="幼圆" panose="020105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8930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4762" y="251226"/>
            <a:ext cx="1483424" cy="48922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sz="1500"/>
          </a:p>
        </p:txBody>
      </p:sp>
      <p:cxnSp>
        <p:nvCxnSpPr>
          <p:cNvPr id="9" name="直接连接符 8"/>
          <p:cNvCxnSpPr/>
          <p:nvPr/>
        </p:nvCxnSpPr>
        <p:spPr>
          <a:xfrm>
            <a:off x="1478662" y="618463"/>
            <a:ext cx="623404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五边形 10"/>
          <p:cNvSpPr/>
          <p:nvPr/>
        </p:nvSpPr>
        <p:spPr>
          <a:xfrm flipH="1">
            <a:off x="8404045" y="4462554"/>
            <a:ext cx="739955" cy="378042"/>
          </a:xfrm>
          <a:prstGeom prst="homePlate">
            <a:avLst/>
          </a:prstGeom>
          <a:solidFill>
            <a:schemeClr val="bg1">
              <a:lumMod val="50000"/>
            </a:schemeClr>
          </a:solidFill>
          <a:ln w="25400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fld id="{170C0C04-E408-48A9-82A4-3716296300DE}" type="slidenum">
              <a:rPr lang="zh-CN" altLang="en-US" sz="150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31</a:t>
            </a:fld>
            <a:endParaRPr lang="zh-CN" altLang="en-US" sz="1500" kern="0" dirty="0">
              <a:solidFill>
                <a:sysClr val="window" lastClr="FFFFFF"/>
              </a:solidFill>
              <a:latin typeface="Calibri"/>
              <a:ea typeface="宋体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46318" y="2260166"/>
            <a:ext cx="12687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矩形 59"/>
          <p:cNvSpPr/>
          <p:nvPr/>
        </p:nvSpPr>
        <p:spPr>
          <a:xfrm>
            <a:off x="-4763" y="1878565"/>
            <a:ext cx="1257923" cy="346249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>
              <a:defRPr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美洲</a:t>
            </a:r>
            <a:endParaRPr lang="zh-CN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-22628" y="2445234"/>
            <a:ext cx="1257923" cy="484748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欧洲</a:t>
            </a:r>
          </a:p>
        </p:txBody>
      </p:sp>
      <p:sp>
        <p:nvSpPr>
          <p:cNvPr id="64" name="矩形 63"/>
          <p:cNvSpPr/>
          <p:nvPr/>
        </p:nvSpPr>
        <p:spPr>
          <a:xfrm>
            <a:off x="-33562" y="3088782"/>
            <a:ext cx="1257923" cy="484748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亚洲</a:t>
            </a:r>
          </a:p>
        </p:txBody>
      </p:sp>
      <p:sp>
        <p:nvSpPr>
          <p:cNvPr id="29" name="矩形 28"/>
          <p:cNvSpPr/>
          <p:nvPr userDrawn="1"/>
        </p:nvSpPr>
        <p:spPr>
          <a:xfrm>
            <a:off x="-22627" y="2292155"/>
            <a:ext cx="1463472" cy="655796"/>
          </a:xfrm>
          <a:prstGeom prst="rect">
            <a:avLst/>
          </a:prstGeom>
          <a:solidFill>
            <a:srgbClr val="4144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欧洲</a:t>
            </a:r>
          </a:p>
        </p:txBody>
      </p:sp>
      <p:sp>
        <p:nvSpPr>
          <p:cNvPr id="35" name="矩形 34"/>
          <p:cNvSpPr/>
          <p:nvPr/>
        </p:nvSpPr>
        <p:spPr>
          <a:xfrm>
            <a:off x="-33562" y="3858682"/>
            <a:ext cx="1512224" cy="346249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>
              <a:defRPr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大洋洲与非洲</a:t>
            </a:r>
            <a:endParaRPr lang="zh-CN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1" name="直接连接符 40"/>
          <p:cNvCxnSpPr/>
          <p:nvPr/>
        </p:nvCxnSpPr>
        <p:spPr>
          <a:xfrm>
            <a:off x="46318" y="2979939"/>
            <a:ext cx="12687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/>
        </p:nvCxnSpPr>
        <p:spPr>
          <a:xfrm>
            <a:off x="46318" y="3665738"/>
            <a:ext cx="12687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/>
        </p:nvCxnSpPr>
        <p:spPr>
          <a:xfrm>
            <a:off x="46318" y="4373309"/>
            <a:ext cx="12687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>
            <a:off x="46318" y="1656009"/>
            <a:ext cx="12687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/>
          <p:cNvSpPr/>
          <p:nvPr/>
        </p:nvSpPr>
        <p:spPr>
          <a:xfrm>
            <a:off x="134571" y="1220826"/>
            <a:ext cx="1257923" cy="346249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>
              <a:defRPr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文化因素</a:t>
            </a:r>
            <a:endParaRPr lang="zh-CN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2" name="直接连接符 21"/>
          <p:cNvCxnSpPr/>
          <p:nvPr/>
        </p:nvCxnSpPr>
        <p:spPr>
          <a:xfrm>
            <a:off x="88170" y="1109447"/>
            <a:ext cx="12687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6"/>
          <p:cNvGrpSpPr/>
          <p:nvPr/>
        </p:nvGrpSpPr>
        <p:grpSpPr>
          <a:xfrm>
            <a:off x="1448710" y="964526"/>
            <a:ext cx="724324" cy="3866056"/>
            <a:chOff x="1943409" y="1291771"/>
            <a:chExt cx="965765" cy="5027795"/>
          </a:xfrm>
        </p:grpSpPr>
        <p:grpSp>
          <p:nvGrpSpPr>
            <p:cNvPr id="23" name="组合 22"/>
            <p:cNvGrpSpPr/>
            <p:nvPr/>
          </p:nvGrpSpPr>
          <p:grpSpPr>
            <a:xfrm>
              <a:off x="1943409" y="1291771"/>
              <a:ext cx="965765" cy="5027795"/>
              <a:chOff x="3448459" y="1355133"/>
              <a:chExt cx="1483514" cy="4269793"/>
            </a:xfrm>
          </p:grpSpPr>
          <p:grpSp>
            <p:nvGrpSpPr>
              <p:cNvPr id="25" name="组合 24"/>
              <p:cNvGrpSpPr/>
              <p:nvPr/>
            </p:nvGrpSpPr>
            <p:grpSpPr>
              <a:xfrm>
                <a:off x="4221238" y="1355133"/>
                <a:ext cx="710735" cy="4269793"/>
                <a:chOff x="3715495" y="352457"/>
                <a:chExt cx="649716" cy="4763605"/>
              </a:xfrm>
            </p:grpSpPr>
            <p:grpSp>
              <p:nvGrpSpPr>
                <p:cNvPr id="27" name="组合 30"/>
                <p:cNvGrpSpPr>
                  <a:grpSpLocks/>
                </p:cNvGrpSpPr>
                <p:nvPr/>
              </p:nvGrpSpPr>
              <p:grpSpPr bwMode="auto">
                <a:xfrm rot="16200000">
                  <a:off x="2996818" y="1071136"/>
                  <a:ext cx="2046363" cy="609005"/>
                  <a:chOff x="0" y="504056"/>
                  <a:chExt cx="6032665" cy="648072"/>
                </a:xfrm>
              </p:grpSpPr>
              <p:sp>
                <p:nvSpPr>
                  <p:cNvPr id="36" name="直接连接符 31"/>
                  <p:cNvSpPr>
                    <a:spLocks noChangeShapeType="1"/>
                  </p:cNvSpPr>
                  <p:nvPr/>
                </p:nvSpPr>
                <p:spPr bwMode="auto">
                  <a:xfrm>
                    <a:off x="0" y="504056"/>
                    <a:ext cx="6032665" cy="1"/>
                  </a:xfrm>
                  <a:prstGeom prst="line">
                    <a:avLst/>
                  </a:prstGeom>
                  <a:noFill/>
                  <a:ln w="6350">
                    <a:solidFill>
                      <a:schemeClr val="tx1">
                        <a:lumMod val="85000"/>
                        <a:lumOff val="15000"/>
                      </a:schemeClr>
                    </a:solidFill>
                    <a:bevel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 sz="1800"/>
                  </a:p>
                </p:txBody>
              </p:sp>
              <p:cxnSp>
                <p:nvCxnSpPr>
                  <p:cNvPr id="37" name="直接箭头连接符 35"/>
                  <p:cNvCxnSpPr>
                    <a:cxnSpLocks noChangeShapeType="1"/>
                  </p:cNvCxnSpPr>
                  <p:nvPr/>
                </p:nvCxnSpPr>
                <p:spPr bwMode="auto">
                  <a:xfrm>
                    <a:off x="6030758" y="504056"/>
                    <a:ext cx="1" cy="648072"/>
                  </a:xfrm>
                  <a:prstGeom prst="straightConnector1">
                    <a:avLst/>
                  </a:prstGeom>
                  <a:noFill/>
                  <a:ln w="6350">
                    <a:solidFill>
                      <a:schemeClr val="tx1">
                        <a:lumMod val="85000"/>
                        <a:lumOff val="15000"/>
                      </a:schemeClr>
                    </a:solidFill>
                    <a:bevel/>
                    <a:headEnd/>
                    <a:tailEnd type="arrow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</p:grpSp>
            <p:grpSp>
              <p:nvGrpSpPr>
                <p:cNvPr id="28" name="组合 30"/>
                <p:cNvGrpSpPr>
                  <a:grpSpLocks/>
                </p:cNvGrpSpPr>
                <p:nvPr/>
              </p:nvGrpSpPr>
              <p:grpSpPr bwMode="auto">
                <a:xfrm rot="16200000">
                  <a:off x="2765817" y="3516668"/>
                  <a:ext cx="2549072" cy="649716"/>
                  <a:chOff x="-762420" y="504055"/>
                  <a:chExt cx="7514650" cy="691395"/>
                </a:xfrm>
              </p:grpSpPr>
              <p:sp>
                <p:nvSpPr>
                  <p:cNvPr id="31" name="直接连接符 31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-762419" y="504056"/>
                    <a:ext cx="6795085" cy="12265"/>
                  </a:xfrm>
                  <a:prstGeom prst="line">
                    <a:avLst/>
                  </a:prstGeom>
                  <a:noFill/>
                  <a:ln w="6350">
                    <a:solidFill>
                      <a:schemeClr val="tx1">
                        <a:lumMod val="85000"/>
                        <a:lumOff val="15000"/>
                      </a:schemeClr>
                    </a:solidFill>
                    <a:bevel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 sz="1800"/>
                  </a:p>
                </p:txBody>
              </p:sp>
              <p:cxnSp>
                <p:nvCxnSpPr>
                  <p:cNvPr id="33" name="直接箭头连接符 32"/>
                  <p:cNvCxnSpPr>
                    <a:cxnSpLocks noChangeShapeType="1"/>
                  </p:cNvCxnSpPr>
                  <p:nvPr/>
                </p:nvCxnSpPr>
                <p:spPr bwMode="auto">
                  <a:xfrm>
                    <a:off x="-762420" y="547378"/>
                    <a:ext cx="0" cy="648072"/>
                  </a:xfrm>
                  <a:prstGeom prst="straightConnector1">
                    <a:avLst/>
                  </a:prstGeom>
                  <a:noFill/>
                  <a:ln w="6350">
                    <a:solidFill>
                      <a:schemeClr val="tx1">
                        <a:lumMod val="85000"/>
                        <a:lumOff val="15000"/>
                      </a:schemeClr>
                    </a:solidFill>
                    <a:bevel/>
                    <a:headEnd/>
                    <a:tailEnd type="arrow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34" name="直接箭头连接符 35"/>
                  <p:cNvCxnSpPr>
                    <a:cxnSpLocks noChangeShapeType="1"/>
                  </p:cNvCxnSpPr>
                  <p:nvPr/>
                </p:nvCxnSpPr>
                <p:spPr bwMode="auto">
                  <a:xfrm>
                    <a:off x="6752230" y="504055"/>
                    <a:ext cx="0" cy="648072"/>
                  </a:xfrm>
                  <a:prstGeom prst="straightConnector1">
                    <a:avLst/>
                  </a:prstGeom>
                  <a:noFill/>
                  <a:ln w="6350">
                    <a:solidFill>
                      <a:schemeClr val="tx1">
                        <a:lumMod val="85000"/>
                        <a:lumOff val="15000"/>
                      </a:schemeClr>
                    </a:solidFill>
                    <a:bevel/>
                    <a:headEnd/>
                    <a:tailEnd type="arrow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</p:grpSp>
            <p:cxnSp>
              <p:nvCxnSpPr>
                <p:cNvPr id="30" name="直接连接符 29"/>
                <p:cNvCxnSpPr>
                  <a:stCxn id="36" idx="0"/>
                  <a:endCxn id="31" idx="1"/>
                </p:cNvCxnSpPr>
                <p:nvPr/>
              </p:nvCxnSpPr>
              <p:spPr>
                <a:xfrm flipH="1">
                  <a:off x="3715495" y="2398820"/>
                  <a:ext cx="1" cy="412256"/>
                </a:xfrm>
                <a:prstGeom prst="line">
                  <a:avLst/>
                </a:prstGeom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6" name="直接连接符 25"/>
              <p:cNvCxnSpPr/>
              <p:nvPr/>
            </p:nvCxnSpPr>
            <p:spPr>
              <a:xfrm flipV="1">
                <a:off x="3448459" y="3143925"/>
                <a:ext cx="788888" cy="5200"/>
              </a:xfrm>
              <a:prstGeom prst="line">
                <a:avLst/>
              </a:prstGeom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6" name="直接箭头连接符 35"/>
            <p:cNvCxnSpPr>
              <a:cxnSpLocks noChangeShapeType="1"/>
            </p:cNvCxnSpPr>
            <p:nvPr/>
          </p:nvCxnSpPr>
          <p:spPr bwMode="auto">
            <a:xfrm rot="16200000">
              <a:off x="2673909" y="1526328"/>
              <a:ext cx="0" cy="433695"/>
            </a:xfrm>
            <a:prstGeom prst="straightConnector1">
              <a:avLst/>
            </a:prstGeom>
            <a:noFill/>
            <a:ln w="6350">
              <a:solidFill>
                <a:schemeClr val="tx1">
                  <a:lumMod val="85000"/>
                  <a:lumOff val="15000"/>
                </a:schemeClr>
              </a:solidFill>
              <a:bevel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7" name="直接箭头连接符 35"/>
            <p:cNvCxnSpPr>
              <a:cxnSpLocks noChangeShapeType="1"/>
            </p:cNvCxnSpPr>
            <p:nvPr/>
          </p:nvCxnSpPr>
          <p:spPr bwMode="auto">
            <a:xfrm rot="16200000">
              <a:off x="2663335" y="2003250"/>
              <a:ext cx="0" cy="433695"/>
            </a:xfrm>
            <a:prstGeom prst="straightConnector1">
              <a:avLst/>
            </a:prstGeom>
            <a:noFill/>
            <a:ln w="6350">
              <a:solidFill>
                <a:schemeClr val="tx1">
                  <a:lumMod val="85000"/>
                  <a:lumOff val="15000"/>
                </a:schemeClr>
              </a:solidFill>
              <a:bevel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8" name="直接箭头连接符 35"/>
            <p:cNvCxnSpPr>
              <a:cxnSpLocks noChangeShapeType="1"/>
            </p:cNvCxnSpPr>
            <p:nvPr/>
          </p:nvCxnSpPr>
          <p:spPr bwMode="auto">
            <a:xfrm rot="16200000">
              <a:off x="2671544" y="2480502"/>
              <a:ext cx="0" cy="433695"/>
            </a:xfrm>
            <a:prstGeom prst="straightConnector1">
              <a:avLst/>
            </a:prstGeom>
            <a:noFill/>
            <a:ln w="6350">
              <a:solidFill>
                <a:schemeClr val="tx1">
                  <a:lumMod val="85000"/>
                  <a:lumOff val="15000"/>
                </a:schemeClr>
              </a:solidFill>
              <a:bevel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9" name="直接箭头连接符 35"/>
            <p:cNvCxnSpPr>
              <a:cxnSpLocks noChangeShapeType="1"/>
            </p:cNvCxnSpPr>
            <p:nvPr/>
          </p:nvCxnSpPr>
          <p:spPr bwMode="auto">
            <a:xfrm rot="16200000">
              <a:off x="2671545" y="3892832"/>
              <a:ext cx="0" cy="433695"/>
            </a:xfrm>
            <a:prstGeom prst="straightConnector1">
              <a:avLst/>
            </a:prstGeom>
            <a:noFill/>
            <a:ln w="6350">
              <a:solidFill>
                <a:schemeClr val="tx1">
                  <a:lumMod val="85000"/>
                  <a:lumOff val="15000"/>
                </a:schemeClr>
              </a:solidFill>
              <a:bevel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0" name="直接箭头连接符 35"/>
            <p:cNvCxnSpPr>
              <a:cxnSpLocks noChangeShapeType="1"/>
            </p:cNvCxnSpPr>
            <p:nvPr/>
          </p:nvCxnSpPr>
          <p:spPr bwMode="auto">
            <a:xfrm rot="16200000">
              <a:off x="2671545" y="4337779"/>
              <a:ext cx="0" cy="433695"/>
            </a:xfrm>
            <a:prstGeom prst="straightConnector1">
              <a:avLst/>
            </a:prstGeom>
            <a:noFill/>
            <a:ln w="6350">
              <a:solidFill>
                <a:schemeClr val="tx1">
                  <a:lumMod val="85000"/>
                  <a:lumOff val="15000"/>
                </a:schemeClr>
              </a:solidFill>
              <a:bevel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1" name="直接箭头连接符 35"/>
            <p:cNvCxnSpPr>
              <a:cxnSpLocks noChangeShapeType="1"/>
            </p:cNvCxnSpPr>
            <p:nvPr/>
          </p:nvCxnSpPr>
          <p:spPr bwMode="auto">
            <a:xfrm rot="16200000">
              <a:off x="2674824" y="4776137"/>
              <a:ext cx="0" cy="433695"/>
            </a:xfrm>
            <a:prstGeom prst="straightConnector1">
              <a:avLst/>
            </a:prstGeom>
            <a:noFill/>
            <a:ln w="6350">
              <a:solidFill>
                <a:schemeClr val="tx1">
                  <a:lumMod val="85000"/>
                  <a:lumOff val="15000"/>
                </a:schemeClr>
              </a:solidFill>
              <a:bevel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2" name="直接箭头连接符 35"/>
            <p:cNvCxnSpPr>
              <a:cxnSpLocks noChangeShapeType="1"/>
            </p:cNvCxnSpPr>
            <p:nvPr/>
          </p:nvCxnSpPr>
          <p:spPr bwMode="auto">
            <a:xfrm rot="16200000">
              <a:off x="2673909" y="2942295"/>
              <a:ext cx="0" cy="433695"/>
            </a:xfrm>
            <a:prstGeom prst="straightConnector1">
              <a:avLst/>
            </a:prstGeom>
            <a:noFill/>
            <a:ln w="6350">
              <a:solidFill>
                <a:schemeClr val="tx1">
                  <a:lumMod val="85000"/>
                  <a:lumOff val="15000"/>
                </a:schemeClr>
              </a:solidFill>
              <a:bevel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3" name="直接箭头连接符 35"/>
            <p:cNvCxnSpPr>
              <a:cxnSpLocks noChangeShapeType="1"/>
            </p:cNvCxnSpPr>
            <p:nvPr/>
          </p:nvCxnSpPr>
          <p:spPr bwMode="auto">
            <a:xfrm rot="16200000">
              <a:off x="2671544" y="5238919"/>
              <a:ext cx="0" cy="433695"/>
            </a:xfrm>
            <a:prstGeom prst="straightConnector1">
              <a:avLst/>
            </a:prstGeom>
            <a:noFill/>
            <a:ln w="6350">
              <a:solidFill>
                <a:schemeClr val="tx1">
                  <a:lumMod val="85000"/>
                  <a:lumOff val="15000"/>
                </a:schemeClr>
              </a:solidFill>
              <a:bevel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4" name="直接箭头连接符 35"/>
            <p:cNvCxnSpPr>
              <a:cxnSpLocks noChangeShapeType="1"/>
            </p:cNvCxnSpPr>
            <p:nvPr/>
          </p:nvCxnSpPr>
          <p:spPr bwMode="auto">
            <a:xfrm rot="16200000">
              <a:off x="2692327" y="5677276"/>
              <a:ext cx="0" cy="433695"/>
            </a:xfrm>
            <a:prstGeom prst="straightConnector1">
              <a:avLst/>
            </a:prstGeom>
            <a:noFill/>
            <a:ln w="6350">
              <a:solidFill>
                <a:schemeClr val="tx1">
                  <a:lumMod val="85000"/>
                  <a:lumOff val="15000"/>
                </a:schemeClr>
              </a:solidFill>
              <a:bevel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6" name="文本框 5"/>
          <p:cNvSpPr txBox="1"/>
          <p:nvPr/>
        </p:nvSpPr>
        <p:spPr>
          <a:xfrm>
            <a:off x="2463821" y="789300"/>
            <a:ext cx="2907920" cy="418345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英国</a:t>
            </a:r>
            <a:endParaRPr lang="en-US" altLang="zh-CN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德国</a:t>
            </a:r>
            <a:endParaRPr lang="en-US" altLang="zh-CN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法国</a:t>
            </a:r>
            <a:endParaRPr lang="en-US" altLang="zh-CN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意大利</a:t>
            </a:r>
            <a:endParaRPr lang="en-US" altLang="zh-CN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西班牙</a:t>
            </a:r>
            <a:endParaRPr lang="en-US" altLang="zh-CN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葡萄牙</a:t>
            </a:r>
            <a:endParaRPr lang="en-US" altLang="zh-CN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希腊</a:t>
            </a:r>
            <a:endParaRPr lang="en-US" altLang="zh-CN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荷兰、比利时和卢森堡</a:t>
            </a:r>
            <a:endParaRPr lang="en-US" altLang="zh-CN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奥地利和瑞士</a:t>
            </a:r>
            <a:endParaRPr lang="en-US" altLang="zh-CN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北欧</a:t>
            </a:r>
            <a:endParaRPr lang="en-US" altLang="zh-CN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俄罗斯</a:t>
            </a:r>
            <a:endParaRPr lang="en-US" altLang="zh-CN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东欧</a:t>
            </a:r>
            <a:endParaRPr lang="en-US" altLang="zh-CN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1507462" y="133715"/>
            <a:ext cx="6632246" cy="438582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6.3 </a:t>
            </a:r>
            <a:r>
              <a:rPr lang="zh-CN" altLang="en-US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欧洲商人的谈判风格、礼仪与禁忌</a:t>
            </a: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5" name="文本框 43"/>
          <p:cNvSpPr txBox="1"/>
          <p:nvPr/>
        </p:nvSpPr>
        <p:spPr>
          <a:xfrm>
            <a:off x="11392" y="12700"/>
            <a:ext cx="3074708" cy="238527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1100" dirty="0" smtClean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6.3 </a:t>
            </a:r>
            <a:r>
              <a:rPr lang="zh-CN" altLang="en-US" sz="1100" dirty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欧</a:t>
            </a:r>
            <a:r>
              <a:rPr lang="zh-CN" altLang="en-US" sz="1100" dirty="0" smtClean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洲</a:t>
            </a:r>
            <a:r>
              <a:rPr lang="zh-CN" altLang="en-US" sz="1100" dirty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商人的谈判风格、礼仪与禁忌</a:t>
            </a: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5984" y="151125"/>
            <a:ext cx="2038350" cy="1276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5" name="圆角矩形 44"/>
          <p:cNvSpPr/>
          <p:nvPr/>
        </p:nvSpPr>
        <p:spPr>
          <a:xfrm>
            <a:off x="6943199" y="539935"/>
            <a:ext cx="1121301" cy="437816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465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4762" y="251226"/>
            <a:ext cx="1483424" cy="48922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sz="1500"/>
          </a:p>
        </p:txBody>
      </p:sp>
      <p:cxnSp>
        <p:nvCxnSpPr>
          <p:cNvPr id="9" name="直接连接符 8"/>
          <p:cNvCxnSpPr/>
          <p:nvPr/>
        </p:nvCxnSpPr>
        <p:spPr>
          <a:xfrm>
            <a:off x="1478662" y="618463"/>
            <a:ext cx="623404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五边形 10"/>
          <p:cNvSpPr/>
          <p:nvPr/>
        </p:nvSpPr>
        <p:spPr>
          <a:xfrm flipH="1">
            <a:off x="8404045" y="4462554"/>
            <a:ext cx="739955" cy="378042"/>
          </a:xfrm>
          <a:prstGeom prst="homePlate">
            <a:avLst/>
          </a:prstGeom>
          <a:solidFill>
            <a:schemeClr val="bg1">
              <a:lumMod val="50000"/>
            </a:schemeClr>
          </a:solidFill>
          <a:ln w="25400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fld id="{170C0C04-E408-48A9-82A4-3716296300DE}" type="slidenum">
              <a:rPr lang="zh-CN" altLang="en-US" sz="150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32</a:t>
            </a:fld>
            <a:endParaRPr lang="zh-CN" altLang="en-US" sz="1500" kern="0" dirty="0">
              <a:solidFill>
                <a:sysClr val="window" lastClr="FFFFFF"/>
              </a:solidFill>
              <a:latin typeface="Calibri"/>
              <a:ea typeface="宋体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46318" y="2260166"/>
            <a:ext cx="12687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矩形 59"/>
          <p:cNvSpPr/>
          <p:nvPr/>
        </p:nvSpPr>
        <p:spPr>
          <a:xfrm>
            <a:off x="-4763" y="1878565"/>
            <a:ext cx="1257923" cy="346249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>
              <a:defRPr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美洲</a:t>
            </a:r>
            <a:endParaRPr lang="zh-CN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-22628" y="2445234"/>
            <a:ext cx="1257923" cy="484748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欧洲</a:t>
            </a:r>
          </a:p>
        </p:txBody>
      </p:sp>
      <p:sp>
        <p:nvSpPr>
          <p:cNvPr id="64" name="矩形 63"/>
          <p:cNvSpPr/>
          <p:nvPr/>
        </p:nvSpPr>
        <p:spPr>
          <a:xfrm>
            <a:off x="-33562" y="3088782"/>
            <a:ext cx="1257923" cy="484748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亚洲</a:t>
            </a:r>
          </a:p>
        </p:txBody>
      </p:sp>
      <p:sp>
        <p:nvSpPr>
          <p:cNvPr id="29" name="矩形 28"/>
          <p:cNvSpPr/>
          <p:nvPr userDrawn="1"/>
        </p:nvSpPr>
        <p:spPr>
          <a:xfrm>
            <a:off x="-22627" y="2292155"/>
            <a:ext cx="1463472" cy="655796"/>
          </a:xfrm>
          <a:prstGeom prst="rect">
            <a:avLst/>
          </a:prstGeom>
          <a:solidFill>
            <a:srgbClr val="4144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欧洲</a:t>
            </a:r>
          </a:p>
        </p:txBody>
      </p:sp>
      <p:sp>
        <p:nvSpPr>
          <p:cNvPr id="35" name="矩形 34"/>
          <p:cNvSpPr/>
          <p:nvPr/>
        </p:nvSpPr>
        <p:spPr>
          <a:xfrm>
            <a:off x="-33562" y="3858682"/>
            <a:ext cx="1512224" cy="346249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>
              <a:defRPr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大洋洲与非洲</a:t>
            </a:r>
            <a:endParaRPr lang="zh-CN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1" name="直接连接符 40"/>
          <p:cNvCxnSpPr/>
          <p:nvPr/>
        </p:nvCxnSpPr>
        <p:spPr>
          <a:xfrm>
            <a:off x="46318" y="2979939"/>
            <a:ext cx="12687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/>
        </p:nvCxnSpPr>
        <p:spPr>
          <a:xfrm>
            <a:off x="46318" y="3665738"/>
            <a:ext cx="12687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/>
        </p:nvCxnSpPr>
        <p:spPr>
          <a:xfrm>
            <a:off x="46318" y="4373309"/>
            <a:ext cx="12687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>
            <a:off x="46318" y="1656009"/>
            <a:ext cx="12687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/>
          <p:cNvSpPr/>
          <p:nvPr/>
        </p:nvSpPr>
        <p:spPr>
          <a:xfrm>
            <a:off x="134571" y="1220826"/>
            <a:ext cx="1257923" cy="346249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>
              <a:defRPr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文化因素</a:t>
            </a:r>
            <a:endParaRPr lang="zh-CN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2" name="直接连接符 21"/>
          <p:cNvCxnSpPr/>
          <p:nvPr/>
        </p:nvCxnSpPr>
        <p:spPr>
          <a:xfrm>
            <a:off x="88170" y="1109447"/>
            <a:ext cx="12687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圆角矩形 4"/>
          <p:cNvSpPr/>
          <p:nvPr/>
        </p:nvSpPr>
        <p:spPr>
          <a:xfrm>
            <a:off x="2462084" y="867140"/>
            <a:ext cx="4267200" cy="369786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lvl="0">
              <a:spcBef>
                <a:spcPct val="0"/>
              </a:spcBef>
            </a:pPr>
            <a:r>
              <a:rPr lang="zh-CN" altLang="en-US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一、英国商人的谈判风格、礼仪及禁忌</a:t>
            </a:r>
          </a:p>
        </p:txBody>
      </p:sp>
      <p:cxnSp>
        <p:nvCxnSpPr>
          <p:cNvPr id="45" name="曲线连接符 44"/>
          <p:cNvCxnSpPr>
            <a:endCxn id="5" idx="1"/>
          </p:cNvCxnSpPr>
          <p:nvPr/>
        </p:nvCxnSpPr>
        <p:spPr>
          <a:xfrm rot="5400000" flipH="1" flipV="1">
            <a:off x="1167455" y="1325424"/>
            <a:ext cx="1568019" cy="1021240"/>
          </a:xfrm>
          <a:prstGeom prst="curvedConnector2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图片 5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9946" y="1687837"/>
            <a:ext cx="3926038" cy="251709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4" name="圆角矩形 23"/>
          <p:cNvSpPr/>
          <p:nvPr/>
        </p:nvSpPr>
        <p:spPr>
          <a:xfrm>
            <a:off x="7611883" y="217134"/>
            <a:ext cx="421775" cy="243406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sp>
        <p:nvSpPr>
          <p:cNvPr id="25" name="文本框 43"/>
          <p:cNvSpPr txBox="1"/>
          <p:nvPr/>
        </p:nvSpPr>
        <p:spPr>
          <a:xfrm>
            <a:off x="11392" y="12700"/>
            <a:ext cx="3074708" cy="238527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1100" dirty="0" smtClean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6.3.1  </a:t>
            </a:r>
            <a:r>
              <a:rPr lang="zh-CN" altLang="en-US" sz="1100" dirty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英国</a:t>
            </a:r>
            <a:r>
              <a:rPr lang="zh-CN" altLang="en-US" sz="1100" dirty="0" smtClean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商人</a:t>
            </a:r>
            <a:r>
              <a:rPr lang="zh-CN" altLang="en-US" sz="1100" dirty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的谈判风格、礼仪与禁忌</a:t>
            </a:r>
          </a:p>
        </p:txBody>
      </p:sp>
      <p:sp>
        <p:nvSpPr>
          <p:cNvPr id="26" name="文本框 43"/>
          <p:cNvSpPr txBox="1"/>
          <p:nvPr/>
        </p:nvSpPr>
        <p:spPr>
          <a:xfrm>
            <a:off x="1507462" y="133715"/>
            <a:ext cx="6632246" cy="438582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6.3 </a:t>
            </a:r>
            <a:r>
              <a:rPr lang="zh-CN" altLang="en-US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欧洲商人的谈判风格、礼仪与禁忌</a:t>
            </a: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2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5984" y="151125"/>
            <a:ext cx="2038350" cy="1276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8" name="圆角矩形 27"/>
          <p:cNvSpPr/>
          <p:nvPr/>
        </p:nvSpPr>
        <p:spPr>
          <a:xfrm>
            <a:off x="8251471" y="164622"/>
            <a:ext cx="560651" cy="308618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3252355" y="4373309"/>
            <a:ext cx="40628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绅士、冷静、持重、礼仪</a:t>
            </a: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……</a:t>
            </a:r>
            <a:endParaRPr lang="zh-CN" altLang="en-US" sz="1600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32835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4762" y="251226"/>
            <a:ext cx="1483424" cy="48922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sz="1500"/>
          </a:p>
        </p:txBody>
      </p:sp>
      <p:cxnSp>
        <p:nvCxnSpPr>
          <p:cNvPr id="9" name="直接连接符 8"/>
          <p:cNvCxnSpPr/>
          <p:nvPr/>
        </p:nvCxnSpPr>
        <p:spPr>
          <a:xfrm>
            <a:off x="1478662" y="618463"/>
            <a:ext cx="623404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五边形 10"/>
          <p:cNvSpPr/>
          <p:nvPr/>
        </p:nvSpPr>
        <p:spPr>
          <a:xfrm flipH="1">
            <a:off x="8404045" y="4462554"/>
            <a:ext cx="739955" cy="378042"/>
          </a:xfrm>
          <a:prstGeom prst="homePlate">
            <a:avLst/>
          </a:prstGeom>
          <a:solidFill>
            <a:schemeClr val="bg1">
              <a:lumMod val="50000"/>
            </a:schemeClr>
          </a:solidFill>
          <a:ln w="25400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fld id="{170C0C04-E408-48A9-82A4-3716296300DE}" type="slidenum">
              <a:rPr lang="zh-CN" altLang="en-US" sz="150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33</a:t>
            </a:fld>
            <a:endParaRPr lang="zh-CN" altLang="en-US" sz="1500" kern="0" dirty="0">
              <a:solidFill>
                <a:sysClr val="window" lastClr="FFFFFF"/>
              </a:solidFill>
              <a:latin typeface="Calibri"/>
              <a:ea typeface="宋体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46318" y="2260166"/>
            <a:ext cx="12687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矩形 59"/>
          <p:cNvSpPr/>
          <p:nvPr/>
        </p:nvSpPr>
        <p:spPr>
          <a:xfrm>
            <a:off x="-4763" y="1878565"/>
            <a:ext cx="1257923" cy="346249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>
              <a:defRPr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美洲</a:t>
            </a:r>
            <a:endParaRPr lang="zh-CN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-22628" y="2445234"/>
            <a:ext cx="1257923" cy="484748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欧洲</a:t>
            </a:r>
          </a:p>
        </p:txBody>
      </p:sp>
      <p:sp>
        <p:nvSpPr>
          <p:cNvPr id="64" name="矩形 63"/>
          <p:cNvSpPr/>
          <p:nvPr/>
        </p:nvSpPr>
        <p:spPr>
          <a:xfrm>
            <a:off x="-33562" y="3088782"/>
            <a:ext cx="1257923" cy="484748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亚洲</a:t>
            </a:r>
          </a:p>
        </p:txBody>
      </p:sp>
      <p:sp>
        <p:nvSpPr>
          <p:cNvPr id="29" name="矩形 28"/>
          <p:cNvSpPr/>
          <p:nvPr userDrawn="1"/>
        </p:nvSpPr>
        <p:spPr>
          <a:xfrm>
            <a:off x="-22627" y="2292155"/>
            <a:ext cx="1463472" cy="655796"/>
          </a:xfrm>
          <a:prstGeom prst="rect">
            <a:avLst/>
          </a:prstGeom>
          <a:solidFill>
            <a:srgbClr val="4144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欧洲</a:t>
            </a:r>
          </a:p>
        </p:txBody>
      </p:sp>
      <p:sp>
        <p:nvSpPr>
          <p:cNvPr id="35" name="矩形 34"/>
          <p:cNvSpPr/>
          <p:nvPr/>
        </p:nvSpPr>
        <p:spPr>
          <a:xfrm>
            <a:off x="-33562" y="3858682"/>
            <a:ext cx="1512224" cy="346249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>
              <a:defRPr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大洋洲与非洲</a:t>
            </a:r>
            <a:endParaRPr lang="zh-CN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1" name="直接连接符 40"/>
          <p:cNvCxnSpPr/>
          <p:nvPr/>
        </p:nvCxnSpPr>
        <p:spPr>
          <a:xfrm>
            <a:off x="46318" y="2979939"/>
            <a:ext cx="12687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/>
        </p:nvCxnSpPr>
        <p:spPr>
          <a:xfrm>
            <a:off x="46318" y="3665738"/>
            <a:ext cx="12687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/>
        </p:nvCxnSpPr>
        <p:spPr>
          <a:xfrm>
            <a:off x="46318" y="4373309"/>
            <a:ext cx="12687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>
            <a:off x="46318" y="1656009"/>
            <a:ext cx="12687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/>
          <p:cNvSpPr/>
          <p:nvPr/>
        </p:nvSpPr>
        <p:spPr>
          <a:xfrm>
            <a:off x="134571" y="1220826"/>
            <a:ext cx="1257923" cy="346249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>
              <a:defRPr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文化因素</a:t>
            </a:r>
            <a:endParaRPr lang="zh-CN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2" name="直接连接符 21"/>
          <p:cNvCxnSpPr/>
          <p:nvPr/>
        </p:nvCxnSpPr>
        <p:spPr>
          <a:xfrm>
            <a:off x="88170" y="1109447"/>
            <a:ext cx="12687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圆角矩形 4"/>
          <p:cNvSpPr/>
          <p:nvPr/>
        </p:nvSpPr>
        <p:spPr>
          <a:xfrm>
            <a:off x="2462084" y="867140"/>
            <a:ext cx="4267200" cy="369786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lvl="0">
              <a:spcBef>
                <a:spcPct val="0"/>
              </a:spcBef>
            </a:pPr>
            <a:r>
              <a:rPr lang="zh-CN" altLang="en-US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一、英国商人的谈判风格、礼仪及禁忌</a:t>
            </a:r>
          </a:p>
        </p:txBody>
      </p:sp>
      <p:cxnSp>
        <p:nvCxnSpPr>
          <p:cNvPr id="45" name="曲线连接符 44"/>
          <p:cNvCxnSpPr>
            <a:endCxn id="5" idx="1"/>
          </p:cNvCxnSpPr>
          <p:nvPr/>
        </p:nvCxnSpPr>
        <p:spPr>
          <a:xfrm rot="5400000" flipH="1" flipV="1">
            <a:off x="1167455" y="1325424"/>
            <a:ext cx="1568019" cy="1021240"/>
          </a:xfrm>
          <a:prstGeom prst="curvedConnector2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文本框 4"/>
          <p:cNvSpPr txBox="1"/>
          <p:nvPr/>
        </p:nvSpPr>
        <p:spPr>
          <a:xfrm>
            <a:off x="1693738" y="1394109"/>
            <a:ext cx="7344935" cy="3393237"/>
          </a:xfrm>
          <a:prstGeom prst="rect">
            <a:avLst/>
          </a:prstGeom>
          <a:noFill/>
          <a:ln w="9525">
            <a:noFill/>
          </a:ln>
        </p:spPr>
        <p:txBody>
          <a:bodyPr wrap="square" lIns="68580" tIns="34290" rIns="68580" bIns="3429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indent="0">
              <a:lnSpc>
                <a:spcPct val="150000"/>
              </a:lnSpc>
              <a:spcBef>
                <a:spcPct val="0"/>
              </a:spcBef>
              <a:buNone/>
            </a:pPr>
            <a:r>
              <a:rPr sz="18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（</a:t>
            </a:r>
            <a:r>
              <a:rPr sz="1800" dirty="0" err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一）英国商人的</a:t>
            </a:r>
            <a:r>
              <a:rPr sz="1800" b="1" u="sng" dirty="0" err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谈判风格</a:t>
            </a:r>
            <a:endParaRPr sz="1800" b="1" u="sng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0" indent="0">
              <a:lnSpc>
                <a:spcPct val="150000"/>
              </a:lnSpc>
              <a:spcBef>
                <a:spcPct val="0"/>
              </a:spcBef>
              <a:buNone/>
            </a:pPr>
            <a:r>
              <a:rPr sz="18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 1.一般比较</a:t>
            </a:r>
            <a:r>
              <a:rPr sz="18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冷静和持重</a:t>
            </a:r>
            <a:r>
              <a:rPr sz="18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</a:t>
            </a:r>
            <a:r>
              <a:rPr lang="zh-CN" altLang="en-US" sz="1800" dirty="0">
                <a:latin typeface="楷体" panose="02010609060101010101" charset="-122"/>
                <a:ea typeface="楷体" panose="02010609060101010101" charset="-122"/>
                <a:sym typeface="+mn-ea"/>
              </a:rPr>
              <a:t>谈判初期</a:t>
            </a:r>
            <a:r>
              <a:rPr lang="zh-CN" altLang="en-US" sz="1800" dirty="0" smtClean="0">
                <a:latin typeface="楷体" panose="02010609060101010101" charset="-122"/>
                <a:ea typeface="楷体" panose="02010609060101010101" charset="-122"/>
                <a:sym typeface="+mn-ea"/>
              </a:rPr>
              <a:t>保持</a:t>
            </a:r>
            <a:r>
              <a:rPr lang="zh-CN" altLang="en-US" sz="1800" dirty="0">
                <a:latin typeface="楷体" panose="02010609060101010101" charset="-122"/>
                <a:ea typeface="楷体" panose="02010609060101010101" charset="-122"/>
                <a:sym typeface="+mn-ea"/>
              </a:rPr>
              <a:t>距离，不轻易表露感情</a:t>
            </a:r>
          </a:p>
          <a:p>
            <a:pPr marL="0" indent="0">
              <a:lnSpc>
                <a:spcPct val="150000"/>
              </a:lnSpc>
              <a:spcBef>
                <a:spcPct val="0"/>
              </a:spcBef>
              <a:buNone/>
            </a:pPr>
            <a:r>
              <a:rPr sz="18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 2</a:t>
            </a:r>
            <a:r>
              <a:rPr sz="18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精明灵活，有十足的</a:t>
            </a:r>
            <a:r>
              <a:rPr lang="zh-CN" altLang="en-US" sz="18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自信心</a:t>
            </a:r>
            <a:endParaRPr sz="1800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0" indent="0">
              <a:lnSpc>
                <a:spcPct val="150000"/>
              </a:lnSpc>
              <a:spcBef>
                <a:spcPct val="0"/>
              </a:spcBef>
              <a:buNone/>
            </a:pPr>
            <a:r>
              <a:rPr sz="18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 3</a:t>
            </a:r>
            <a:r>
              <a:rPr sz="18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altLang="en-US" sz="18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 开场</a:t>
            </a: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陈述时十分</a:t>
            </a:r>
            <a:r>
              <a:rPr lang="zh-CN" altLang="en-US" sz="18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坦率</a:t>
            </a: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，让对方了解自己，也考虑对方的立场和行动</a:t>
            </a:r>
            <a:endParaRPr sz="1800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0" indent="0">
              <a:lnSpc>
                <a:spcPct val="150000"/>
              </a:lnSpc>
              <a:spcBef>
                <a:spcPct val="0"/>
              </a:spcBef>
              <a:buNone/>
            </a:pPr>
            <a:r>
              <a:rPr sz="18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 4.十分注意</a:t>
            </a:r>
            <a:r>
              <a:rPr sz="18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礼仪</a:t>
            </a:r>
            <a:r>
              <a:rPr sz="18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，</a:t>
            </a:r>
            <a:r>
              <a:rPr sz="18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崇尚绅士风度</a:t>
            </a:r>
            <a:r>
              <a:rPr lang="zh-CN" altLang="en-US" sz="18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，招待客人的时间往往较长。</a:t>
            </a:r>
            <a:endParaRPr sz="1800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0" indent="0">
              <a:lnSpc>
                <a:spcPct val="150000"/>
              </a:lnSpc>
              <a:spcBef>
                <a:spcPct val="0"/>
              </a:spcBef>
              <a:buNone/>
            </a:pPr>
            <a:r>
              <a:rPr sz="18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 5.缺点。    </a:t>
            </a:r>
            <a:r>
              <a:rPr sz="1800" dirty="0" err="1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如经常</a:t>
            </a:r>
            <a:r>
              <a:rPr sz="1800" dirty="0" err="1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不遵守交货时间</a:t>
            </a:r>
            <a:r>
              <a:rPr lang="zh-CN" altLang="en-US" sz="18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，造成延迟，引起直接的经济损失</a:t>
            </a:r>
            <a:r>
              <a:rPr sz="18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</a:t>
            </a:r>
            <a:endParaRPr sz="1800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0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en-US" sz="1800" dirty="0" smtClean="0">
                <a:latin typeface="楷体" panose="02010609060101010101" charset="-122"/>
                <a:ea typeface="楷体" panose="02010609060101010101" charset="-122"/>
                <a:sym typeface="+mn-ea"/>
              </a:rPr>
              <a:t> “</a:t>
            </a:r>
            <a:r>
              <a:rPr lang="zh-CN" altLang="en-US" sz="1800" dirty="0">
                <a:latin typeface="楷体" panose="02010609060101010101" charset="-122"/>
                <a:ea typeface="楷体" panose="02010609060101010101" charset="-122"/>
                <a:sym typeface="+mn-ea"/>
              </a:rPr>
              <a:t>大不列颠及北爱尔兰联合王国女王</a:t>
            </a:r>
            <a:r>
              <a:rPr lang="en-US" altLang="zh-CN" sz="1800" dirty="0" smtClean="0">
                <a:latin typeface="楷体" panose="02010609060101010101" charset="-122"/>
                <a:ea typeface="楷体" panose="02010609060101010101" charset="-122"/>
                <a:sym typeface="+mn-ea"/>
              </a:rPr>
              <a:t>”</a:t>
            </a:r>
          </a:p>
          <a:p>
            <a:pPr marL="0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sz="1800" dirty="0" smtClean="0">
                <a:latin typeface="楷体" panose="02010609060101010101" charset="-122"/>
                <a:ea typeface="楷体" panose="02010609060101010101" charset="-122"/>
                <a:sym typeface="+mn-ea"/>
              </a:rPr>
              <a:t>   夏季、圣诞节</a:t>
            </a:r>
            <a:r>
              <a:rPr lang="zh-CN" altLang="en-US" sz="1800" dirty="0">
                <a:latin typeface="楷体" panose="02010609060101010101" charset="-122"/>
                <a:ea typeface="楷体" panose="02010609060101010101" charset="-122"/>
                <a:sym typeface="+mn-ea"/>
              </a:rPr>
              <a:t>至元旦一般不</a:t>
            </a:r>
            <a:r>
              <a:rPr lang="zh-CN" altLang="en-US" sz="1800" dirty="0" smtClean="0">
                <a:latin typeface="楷体" panose="02010609060101010101" charset="-122"/>
                <a:ea typeface="楷体" panose="02010609060101010101" charset="-122"/>
                <a:sym typeface="+mn-ea"/>
              </a:rPr>
              <a:t>做生意</a:t>
            </a:r>
            <a:endParaRPr lang="en-US" altLang="zh-CN" sz="1800" dirty="0" smtClean="0">
              <a:latin typeface="楷体" panose="02010609060101010101" charset="-122"/>
              <a:ea typeface="楷体" panose="02010609060101010101" charset="-122"/>
              <a:sym typeface="+mn-ea"/>
            </a:endParaRPr>
          </a:p>
        </p:txBody>
      </p:sp>
      <p:sp>
        <p:nvSpPr>
          <p:cNvPr id="23" name="五边形 22"/>
          <p:cNvSpPr/>
          <p:nvPr/>
        </p:nvSpPr>
        <p:spPr>
          <a:xfrm flipH="1">
            <a:off x="4693461" y="1520064"/>
            <a:ext cx="2732574" cy="288269"/>
          </a:xfrm>
          <a:prstGeom prst="homePlat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选择</a:t>
            </a:r>
            <a:r>
              <a:rPr lang="en-US" altLang="zh-CN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简答</a:t>
            </a:r>
            <a:r>
              <a:rPr lang="en-US" altLang="zh-CN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案例</a:t>
            </a:r>
            <a:r>
              <a:rPr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</a:p>
        </p:txBody>
      </p:sp>
      <p:sp>
        <p:nvSpPr>
          <p:cNvPr id="25" name="文本框 43"/>
          <p:cNvSpPr txBox="1"/>
          <p:nvPr/>
        </p:nvSpPr>
        <p:spPr>
          <a:xfrm>
            <a:off x="1507462" y="133715"/>
            <a:ext cx="6632246" cy="438582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6.3 </a:t>
            </a:r>
            <a:r>
              <a:rPr lang="zh-CN" altLang="en-US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欧洲商人的谈判风格、礼仪与禁忌</a:t>
            </a: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6" name="文本框 43"/>
          <p:cNvSpPr txBox="1"/>
          <p:nvPr/>
        </p:nvSpPr>
        <p:spPr>
          <a:xfrm>
            <a:off x="11392" y="12700"/>
            <a:ext cx="3074708" cy="238527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1100" dirty="0" smtClean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6.3.1  </a:t>
            </a:r>
            <a:r>
              <a:rPr lang="zh-CN" altLang="en-US" sz="1100" dirty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英国</a:t>
            </a:r>
            <a:r>
              <a:rPr lang="zh-CN" altLang="en-US" sz="1100" dirty="0" smtClean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商人</a:t>
            </a:r>
            <a:r>
              <a:rPr lang="zh-CN" altLang="en-US" sz="1100" dirty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的谈判风格、礼仪与禁忌</a:t>
            </a:r>
          </a:p>
        </p:txBody>
      </p:sp>
      <p:sp>
        <p:nvSpPr>
          <p:cNvPr id="27" name="圆角矩形 26"/>
          <p:cNvSpPr/>
          <p:nvPr/>
        </p:nvSpPr>
        <p:spPr>
          <a:xfrm>
            <a:off x="7611883" y="217134"/>
            <a:ext cx="421775" cy="243406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pic>
        <p:nvPicPr>
          <p:cNvPr id="2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5984" y="151125"/>
            <a:ext cx="2038350" cy="1276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0" name="圆角矩形 29"/>
          <p:cNvSpPr/>
          <p:nvPr/>
        </p:nvSpPr>
        <p:spPr>
          <a:xfrm>
            <a:off x="8251471" y="164622"/>
            <a:ext cx="560651" cy="308618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9492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4762" y="251226"/>
            <a:ext cx="1483424" cy="48922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sz="1500"/>
          </a:p>
        </p:txBody>
      </p:sp>
      <p:cxnSp>
        <p:nvCxnSpPr>
          <p:cNvPr id="9" name="直接连接符 8"/>
          <p:cNvCxnSpPr/>
          <p:nvPr/>
        </p:nvCxnSpPr>
        <p:spPr>
          <a:xfrm>
            <a:off x="1478662" y="618463"/>
            <a:ext cx="623404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五边形 10"/>
          <p:cNvSpPr/>
          <p:nvPr/>
        </p:nvSpPr>
        <p:spPr>
          <a:xfrm flipH="1">
            <a:off x="8404045" y="4462554"/>
            <a:ext cx="739955" cy="378042"/>
          </a:xfrm>
          <a:prstGeom prst="homePlate">
            <a:avLst/>
          </a:prstGeom>
          <a:solidFill>
            <a:schemeClr val="bg1">
              <a:lumMod val="50000"/>
            </a:schemeClr>
          </a:solidFill>
          <a:ln w="25400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fld id="{170C0C04-E408-48A9-82A4-3716296300DE}" type="slidenum">
              <a:rPr lang="zh-CN" altLang="en-US" sz="150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34</a:t>
            </a:fld>
            <a:endParaRPr lang="zh-CN" altLang="en-US" sz="1500" kern="0" dirty="0">
              <a:solidFill>
                <a:sysClr val="window" lastClr="FFFFFF"/>
              </a:solidFill>
              <a:latin typeface="Calibri"/>
              <a:ea typeface="宋体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46318" y="2260166"/>
            <a:ext cx="12687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矩形 59"/>
          <p:cNvSpPr/>
          <p:nvPr/>
        </p:nvSpPr>
        <p:spPr>
          <a:xfrm>
            <a:off x="-4763" y="1878565"/>
            <a:ext cx="1257923" cy="346249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>
              <a:defRPr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美洲</a:t>
            </a:r>
            <a:endParaRPr lang="zh-CN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-22628" y="2445234"/>
            <a:ext cx="1257923" cy="484748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欧洲</a:t>
            </a:r>
          </a:p>
        </p:txBody>
      </p:sp>
      <p:sp>
        <p:nvSpPr>
          <p:cNvPr id="64" name="矩形 63"/>
          <p:cNvSpPr/>
          <p:nvPr/>
        </p:nvSpPr>
        <p:spPr>
          <a:xfrm>
            <a:off x="-33562" y="3088782"/>
            <a:ext cx="1257923" cy="484748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亚洲</a:t>
            </a:r>
          </a:p>
        </p:txBody>
      </p:sp>
      <p:sp>
        <p:nvSpPr>
          <p:cNvPr id="29" name="矩形 28"/>
          <p:cNvSpPr/>
          <p:nvPr userDrawn="1"/>
        </p:nvSpPr>
        <p:spPr>
          <a:xfrm>
            <a:off x="-22627" y="2292155"/>
            <a:ext cx="1463472" cy="655796"/>
          </a:xfrm>
          <a:prstGeom prst="rect">
            <a:avLst/>
          </a:prstGeom>
          <a:solidFill>
            <a:srgbClr val="4144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欧洲</a:t>
            </a:r>
          </a:p>
        </p:txBody>
      </p:sp>
      <p:sp>
        <p:nvSpPr>
          <p:cNvPr id="35" name="矩形 34"/>
          <p:cNvSpPr/>
          <p:nvPr/>
        </p:nvSpPr>
        <p:spPr>
          <a:xfrm>
            <a:off x="-33562" y="3858682"/>
            <a:ext cx="1512224" cy="346249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>
              <a:defRPr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大洋洲与非洲</a:t>
            </a:r>
            <a:endParaRPr lang="zh-CN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1" name="直接连接符 40"/>
          <p:cNvCxnSpPr/>
          <p:nvPr/>
        </p:nvCxnSpPr>
        <p:spPr>
          <a:xfrm>
            <a:off x="46318" y="2979939"/>
            <a:ext cx="12687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/>
        </p:nvCxnSpPr>
        <p:spPr>
          <a:xfrm>
            <a:off x="46318" y="3665738"/>
            <a:ext cx="12687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/>
        </p:nvCxnSpPr>
        <p:spPr>
          <a:xfrm>
            <a:off x="46318" y="4373309"/>
            <a:ext cx="12687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>
            <a:off x="46318" y="1656009"/>
            <a:ext cx="12687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/>
          <p:cNvSpPr/>
          <p:nvPr/>
        </p:nvSpPr>
        <p:spPr>
          <a:xfrm>
            <a:off x="134571" y="1220826"/>
            <a:ext cx="1257923" cy="346249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>
              <a:defRPr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文化因素</a:t>
            </a:r>
            <a:endParaRPr lang="zh-CN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2" name="直接连接符 21"/>
          <p:cNvCxnSpPr/>
          <p:nvPr/>
        </p:nvCxnSpPr>
        <p:spPr>
          <a:xfrm>
            <a:off x="88170" y="1109447"/>
            <a:ext cx="12687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圆角矩形 4"/>
          <p:cNvSpPr/>
          <p:nvPr/>
        </p:nvSpPr>
        <p:spPr>
          <a:xfrm>
            <a:off x="2462084" y="867140"/>
            <a:ext cx="4267200" cy="369786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lvl="0">
              <a:spcBef>
                <a:spcPct val="0"/>
              </a:spcBef>
            </a:pPr>
            <a:r>
              <a:rPr lang="zh-CN" altLang="en-US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一、英国商人的谈判风格、礼仪及禁忌</a:t>
            </a:r>
          </a:p>
        </p:txBody>
      </p:sp>
      <p:cxnSp>
        <p:nvCxnSpPr>
          <p:cNvPr id="45" name="曲线连接符 44"/>
          <p:cNvCxnSpPr>
            <a:endCxn id="5" idx="1"/>
          </p:cNvCxnSpPr>
          <p:nvPr/>
        </p:nvCxnSpPr>
        <p:spPr>
          <a:xfrm rot="5400000" flipH="1" flipV="1">
            <a:off x="1167455" y="1325424"/>
            <a:ext cx="1568019" cy="1021240"/>
          </a:xfrm>
          <a:prstGeom prst="curvedConnector2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4"/>
          <p:cNvSpPr txBox="1"/>
          <p:nvPr/>
        </p:nvSpPr>
        <p:spPr>
          <a:xfrm>
            <a:off x="1549462" y="1391940"/>
            <a:ext cx="7940904" cy="3808735"/>
          </a:xfrm>
          <a:prstGeom prst="rect">
            <a:avLst/>
          </a:prstGeom>
          <a:noFill/>
          <a:ln w="9525">
            <a:noFill/>
          </a:ln>
        </p:spPr>
        <p:txBody>
          <a:bodyPr wrap="square" lIns="68580" tIns="34290" rIns="68580" bIns="3429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indent="0">
              <a:lnSpc>
                <a:spcPct val="150000"/>
              </a:lnSpc>
              <a:spcBef>
                <a:spcPct val="0"/>
              </a:spcBef>
              <a:buNone/>
            </a:pPr>
            <a:r>
              <a:rPr sz="18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（</a:t>
            </a:r>
            <a:r>
              <a:rPr sz="1800" dirty="0" err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二）英国商人的谈判</a:t>
            </a:r>
            <a:r>
              <a:rPr sz="1800" b="1" u="sng" dirty="0" err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礼仪及禁忌</a:t>
            </a:r>
            <a:endParaRPr sz="1800" b="1" u="sng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0" indent="0">
              <a:lnSpc>
                <a:spcPct val="150000"/>
              </a:lnSpc>
              <a:spcBef>
                <a:spcPct val="0"/>
              </a:spcBef>
              <a:buNone/>
            </a:pPr>
            <a:r>
              <a:rPr sz="18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1.见面告别时要与</a:t>
            </a:r>
            <a:r>
              <a:rPr sz="1800" u="sng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男士</a:t>
            </a:r>
            <a:r>
              <a:rPr sz="18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握手</a:t>
            </a:r>
            <a:r>
              <a:rPr lang="zh-CN" altLang="en-US" sz="18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，</a:t>
            </a:r>
            <a:r>
              <a:rPr sz="1800" dirty="0" err="1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与</a:t>
            </a:r>
            <a:r>
              <a:rPr sz="1800" u="sng" dirty="0" err="1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女士</a:t>
            </a:r>
            <a:r>
              <a:rPr sz="1800" dirty="0" err="1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交往，只有等她们先伸出手时再握手</a:t>
            </a:r>
            <a:endParaRPr sz="1800" dirty="0">
              <a:latin typeface="楷体" panose="02010609060101010101" pitchFamily="49" charset="-122"/>
              <a:ea typeface="楷体" panose="02010609060101010101" pitchFamily="49" charset="-122"/>
              <a:sym typeface="+mn-ea"/>
            </a:endParaRPr>
          </a:p>
          <a:p>
            <a:pPr marL="0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en-US" sz="18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2</a:t>
            </a:r>
            <a:r>
              <a:rPr sz="18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.会谈要事先预约，赴约要</a:t>
            </a:r>
            <a:r>
              <a:rPr sz="1800" u="sng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准时</a:t>
            </a:r>
            <a:endParaRPr sz="1800" dirty="0">
              <a:latin typeface="楷体" panose="02010609060101010101" pitchFamily="49" charset="-122"/>
              <a:ea typeface="楷体" panose="02010609060101010101" pitchFamily="49" charset="-122"/>
              <a:sym typeface="+mn-ea"/>
            </a:endParaRPr>
          </a:p>
          <a:p>
            <a:pPr marL="0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en-US" sz="18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3</a:t>
            </a:r>
            <a:r>
              <a:rPr sz="1800" dirty="0" smtClean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.</a:t>
            </a:r>
            <a:r>
              <a:rPr lang="zh-CN" altLang="en-US" sz="1800" dirty="0" smtClean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若</a:t>
            </a:r>
            <a:r>
              <a:rPr sz="1800" dirty="0" err="1" smtClean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请柬上写有</a:t>
            </a:r>
            <a:r>
              <a:rPr sz="1800" u="sng" dirty="0" err="1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“</a:t>
            </a:r>
            <a:r>
              <a:rPr lang="en-US" sz="1800" u="sng" dirty="0" err="1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bl</a:t>
            </a:r>
            <a:r>
              <a:rPr sz="1800" u="sng" dirty="0" err="1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ack</a:t>
            </a:r>
            <a:r>
              <a:rPr sz="1800" u="sng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 </a:t>
            </a:r>
            <a:r>
              <a:rPr sz="1800" u="sng" dirty="0" err="1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tie”</a:t>
            </a:r>
            <a:r>
              <a:rPr sz="1800" dirty="0" err="1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字样，赴约时，男士穿礼服，</a:t>
            </a:r>
            <a:r>
              <a:rPr sz="1800" dirty="0" err="1" smtClean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女士穿长裙</a:t>
            </a:r>
            <a:r>
              <a:rPr sz="18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。</a:t>
            </a:r>
          </a:p>
          <a:p>
            <a:pPr marL="0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en-US" sz="18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4</a:t>
            </a:r>
            <a:r>
              <a:rPr sz="18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.男士忌讳带有</a:t>
            </a:r>
            <a:r>
              <a:rPr sz="1800" u="sng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条纹</a:t>
            </a:r>
            <a:r>
              <a:rPr sz="18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的领带</a:t>
            </a:r>
          </a:p>
          <a:p>
            <a:pPr marL="0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en-US" sz="18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5</a:t>
            </a:r>
            <a:r>
              <a:rPr sz="18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.忌讳以</a:t>
            </a:r>
            <a:r>
              <a:rPr sz="1800" u="sng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皇家的家事</a:t>
            </a:r>
            <a:r>
              <a:rPr sz="18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为谈话的笑料</a:t>
            </a:r>
          </a:p>
          <a:p>
            <a:pPr marL="0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en-US" sz="18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6</a:t>
            </a:r>
            <a:r>
              <a:rPr sz="18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.不要把英国人笼统称为</a:t>
            </a:r>
            <a:r>
              <a:rPr sz="1800" u="sng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“英国人”</a:t>
            </a:r>
            <a:r>
              <a:rPr lang="zh-CN" altLang="en-US" sz="1800" u="sng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，</a:t>
            </a:r>
            <a:r>
              <a:rPr lang="zh-CN" altLang="en-US" sz="18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应具体称苏格兰、英格兰、爱尔兰人</a:t>
            </a:r>
            <a:endParaRPr lang="en-US" sz="1800" dirty="0">
              <a:latin typeface="楷体" panose="02010609060101010101" pitchFamily="49" charset="-122"/>
              <a:ea typeface="楷体" panose="02010609060101010101" pitchFamily="49" charset="-122"/>
              <a:sym typeface="+mn-ea"/>
            </a:endParaRPr>
          </a:p>
          <a:p>
            <a:pPr marL="0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en-US" sz="18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7</a:t>
            </a:r>
            <a:r>
              <a:rPr sz="18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.不宜送</a:t>
            </a:r>
            <a:r>
              <a:rPr sz="1800" u="sng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菊花</a:t>
            </a:r>
            <a:r>
              <a:rPr sz="18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和</a:t>
            </a:r>
            <a:r>
              <a:rPr sz="1800" u="sng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白色的百合花</a:t>
            </a:r>
            <a:r>
              <a:rPr sz="1800" dirty="0" smtClean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。</a:t>
            </a:r>
            <a:endParaRPr lang="en-US" sz="1800" dirty="0" smtClean="0">
              <a:latin typeface="楷体" panose="02010609060101010101" pitchFamily="49" charset="-122"/>
              <a:ea typeface="楷体" panose="02010609060101010101" pitchFamily="49" charset="-122"/>
              <a:sym typeface="+mn-ea"/>
            </a:endParaRPr>
          </a:p>
          <a:p>
            <a:pPr marL="0" indent="0" algn="just">
              <a:lnSpc>
                <a:spcPct val="150000"/>
              </a:lnSpc>
              <a:spcBef>
                <a:spcPct val="0"/>
              </a:spcBef>
              <a:buNone/>
            </a:pPr>
            <a:r>
              <a:rPr lang="en-US" sz="1800" dirty="0" smtClean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8.</a:t>
            </a:r>
            <a:r>
              <a:rPr lang="zh-CN" altLang="en-US" sz="18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回避“</a:t>
            </a:r>
            <a:r>
              <a:rPr lang="zh-CN" altLang="en-US" sz="1800" u="sng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厕所</a:t>
            </a:r>
            <a:r>
              <a:rPr lang="zh-CN" altLang="en-US" sz="18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”这个词，一般都使用其他暗示的方法</a:t>
            </a:r>
            <a:endParaRPr sz="1800" dirty="0">
              <a:latin typeface="楷体" panose="02010609060101010101" pitchFamily="49" charset="-122"/>
              <a:ea typeface="楷体" panose="02010609060101010101" pitchFamily="49" charset="-122"/>
              <a:sym typeface="+mn-ea"/>
            </a:endParaRPr>
          </a:p>
        </p:txBody>
      </p:sp>
      <p:sp>
        <p:nvSpPr>
          <p:cNvPr id="26" name="文本框 43"/>
          <p:cNvSpPr txBox="1"/>
          <p:nvPr/>
        </p:nvSpPr>
        <p:spPr>
          <a:xfrm>
            <a:off x="1507462" y="133715"/>
            <a:ext cx="6632246" cy="438582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6.3 </a:t>
            </a:r>
            <a:r>
              <a:rPr lang="zh-CN" altLang="en-US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欧洲商人的谈判风格、礼仪与禁忌</a:t>
            </a: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7" name="文本框 43"/>
          <p:cNvSpPr txBox="1"/>
          <p:nvPr/>
        </p:nvSpPr>
        <p:spPr>
          <a:xfrm>
            <a:off x="11392" y="12700"/>
            <a:ext cx="3074708" cy="238527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1100" dirty="0" smtClean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6.3.1  </a:t>
            </a:r>
            <a:r>
              <a:rPr lang="zh-CN" altLang="en-US" sz="1100" dirty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英国</a:t>
            </a:r>
            <a:r>
              <a:rPr lang="zh-CN" altLang="en-US" sz="1100" dirty="0" smtClean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商人</a:t>
            </a:r>
            <a:r>
              <a:rPr lang="zh-CN" altLang="en-US" sz="1100" dirty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的谈判风格、礼仪与禁忌</a:t>
            </a:r>
          </a:p>
        </p:txBody>
      </p:sp>
      <p:sp>
        <p:nvSpPr>
          <p:cNvPr id="28" name="圆角矩形 27"/>
          <p:cNvSpPr/>
          <p:nvPr/>
        </p:nvSpPr>
        <p:spPr>
          <a:xfrm>
            <a:off x="7611883" y="217134"/>
            <a:ext cx="421775" cy="243406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5984" y="151125"/>
            <a:ext cx="2038350" cy="1276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1" name="圆角矩形 30"/>
          <p:cNvSpPr/>
          <p:nvPr/>
        </p:nvSpPr>
        <p:spPr>
          <a:xfrm>
            <a:off x="8251471" y="164622"/>
            <a:ext cx="560651" cy="308618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9929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 220"/>
          <p:cNvSpPr/>
          <p:nvPr/>
        </p:nvSpPr>
        <p:spPr>
          <a:xfrm>
            <a:off x="-476" y="227171"/>
            <a:ext cx="1969584" cy="400050"/>
          </a:xfrm>
          <a:prstGeom prst="homePlat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100" b="1" dirty="0">
                <a:solidFill>
                  <a:srgbClr val="FFFFFF"/>
                </a:solidFill>
                <a:latin typeface="方正启体简体" panose="03000509000000000000" charset="-122"/>
                <a:ea typeface="方正启体简体" panose="03000509000000000000" charset="-122"/>
              </a:rPr>
              <a:t>题目练习</a:t>
            </a:r>
          </a:p>
        </p:txBody>
      </p:sp>
      <p:sp>
        <p:nvSpPr>
          <p:cNvPr id="3" name="TextBox 6"/>
          <p:cNvSpPr txBox="1"/>
          <p:nvPr/>
        </p:nvSpPr>
        <p:spPr>
          <a:xfrm>
            <a:off x="492163" y="1065007"/>
            <a:ext cx="8229599" cy="2146742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英国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商务宴请如需要男士着礼服，女士着长裙，则请柬上会注明（） 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  <a:sym typeface="宋体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A:white jacket </a:t>
            </a:r>
          </a:p>
          <a:p>
            <a:pPr>
              <a:lnSpc>
                <a:spcPct val="150000"/>
              </a:lnSpc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B:black jacket </a:t>
            </a:r>
          </a:p>
          <a:p>
            <a:pPr>
              <a:lnSpc>
                <a:spcPct val="150000"/>
              </a:lnSpc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C:white tie</a:t>
            </a:r>
          </a:p>
          <a:p>
            <a:pPr>
              <a:lnSpc>
                <a:spcPct val="150000"/>
              </a:lnSpc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D:black tie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  <a:sym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39086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 220"/>
          <p:cNvSpPr/>
          <p:nvPr/>
        </p:nvSpPr>
        <p:spPr>
          <a:xfrm>
            <a:off x="-476" y="227171"/>
            <a:ext cx="1969584" cy="400050"/>
          </a:xfrm>
          <a:prstGeom prst="homePlat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100" b="1" dirty="0">
                <a:solidFill>
                  <a:srgbClr val="FFFFFF"/>
                </a:solidFill>
                <a:latin typeface="方正启体简体" panose="03000509000000000000" charset="-122"/>
                <a:ea typeface="方正启体简体" panose="03000509000000000000" charset="-122"/>
              </a:rPr>
              <a:t>题目练习</a:t>
            </a:r>
          </a:p>
        </p:txBody>
      </p:sp>
      <p:sp>
        <p:nvSpPr>
          <p:cNvPr id="3" name="TextBox 6"/>
          <p:cNvSpPr txBox="1"/>
          <p:nvPr/>
        </p:nvSpPr>
        <p:spPr>
          <a:xfrm>
            <a:off x="492163" y="1065007"/>
            <a:ext cx="8229599" cy="2146742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英国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商务宴请如需要男士着礼服，女士着长裙，则请柬上会注明（） 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  <a:sym typeface="宋体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A:white jacket </a:t>
            </a:r>
          </a:p>
          <a:p>
            <a:pPr>
              <a:lnSpc>
                <a:spcPct val="150000"/>
              </a:lnSpc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B:black jacket </a:t>
            </a:r>
          </a:p>
          <a:p>
            <a:pPr>
              <a:lnSpc>
                <a:spcPct val="150000"/>
              </a:lnSpc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C:white tie</a:t>
            </a:r>
          </a:p>
          <a:p>
            <a:pPr>
              <a:lnSpc>
                <a:spcPct val="150000"/>
              </a:lnSpc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D:black tie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  <a:sym typeface="宋体" pitchFamily="2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92163" y="3629241"/>
            <a:ext cx="7902164" cy="484748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答案：</a:t>
            </a:r>
            <a:r>
              <a:rPr lang="en-US" altLang="zh-CN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1123595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 220"/>
          <p:cNvSpPr/>
          <p:nvPr/>
        </p:nvSpPr>
        <p:spPr>
          <a:xfrm>
            <a:off x="-476" y="227171"/>
            <a:ext cx="1969584" cy="400050"/>
          </a:xfrm>
          <a:prstGeom prst="homePlat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100" b="1" dirty="0">
                <a:solidFill>
                  <a:srgbClr val="FFFFFF"/>
                </a:solidFill>
                <a:latin typeface="方正启体简体" panose="03000509000000000000" charset="-122"/>
                <a:ea typeface="方正启体简体" panose="03000509000000000000" charset="-122"/>
              </a:rPr>
              <a:t>题目练习</a:t>
            </a:r>
          </a:p>
        </p:txBody>
      </p:sp>
      <p:sp>
        <p:nvSpPr>
          <p:cNvPr id="3" name="TextBox 6"/>
          <p:cNvSpPr txBox="1"/>
          <p:nvPr/>
        </p:nvSpPr>
        <p:spPr>
          <a:xfrm>
            <a:off x="492163" y="1065007"/>
            <a:ext cx="8229599" cy="2146742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在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任何欧洲国家都只用于万圣节和葬礼，而不宜送人的花是（ ）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/>
            </a:r>
            <a:b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</a:b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A: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荷花</a:t>
            </a:r>
          </a:p>
          <a:p>
            <a:pPr>
              <a:lnSpc>
                <a:spcPct val="150000"/>
              </a:lnSpc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B: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菊花</a:t>
            </a:r>
          </a:p>
          <a:p>
            <a:pPr>
              <a:lnSpc>
                <a:spcPct val="150000"/>
              </a:lnSpc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C: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玫瑰花</a:t>
            </a:r>
          </a:p>
          <a:p>
            <a:pPr>
              <a:lnSpc>
                <a:spcPct val="150000"/>
              </a:lnSpc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D: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茉莉花</a:t>
            </a:r>
          </a:p>
        </p:txBody>
      </p:sp>
    </p:spTree>
    <p:extLst>
      <p:ext uri="{BB962C8B-B14F-4D97-AF65-F5344CB8AC3E}">
        <p14:creationId xmlns:p14="http://schemas.microsoft.com/office/powerpoint/2010/main" val="2759843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 220"/>
          <p:cNvSpPr/>
          <p:nvPr/>
        </p:nvSpPr>
        <p:spPr>
          <a:xfrm>
            <a:off x="-476" y="227171"/>
            <a:ext cx="1969584" cy="400050"/>
          </a:xfrm>
          <a:prstGeom prst="homePlat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100" b="1" dirty="0">
                <a:solidFill>
                  <a:srgbClr val="FFFFFF"/>
                </a:solidFill>
                <a:latin typeface="方正启体简体" panose="03000509000000000000" charset="-122"/>
                <a:ea typeface="方正启体简体" panose="03000509000000000000" charset="-122"/>
              </a:rPr>
              <a:t>题目练习</a:t>
            </a:r>
          </a:p>
        </p:txBody>
      </p:sp>
      <p:sp>
        <p:nvSpPr>
          <p:cNvPr id="3" name="TextBox 6"/>
          <p:cNvSpPr txBox="1"/>
          <p:nvPr/>
        </p:nvSpPr>
        <p:spPr>
          <a:xfrm>
            <a:off x="492163" y="1065007"/>
            <a:ext cx="8229599" cy="2146742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在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任何欧洲国家都只用于万圣节和葬礼，而不宜送人的花是（ ）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/>
            </a:r>
            <a:b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</a:b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A: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荷花</a:t>
            </a:r>
          </a:p>
          <a:p>
            <a:pPr>
              <a:lnSpc>
                <a:spcPct val="150000"/>
              </a:lnSpc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B: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菊花</a:t>
            </a:r>
          </a:p>
          <a:p>
            <a:pPr>
              <a:lnSpc>
                <a:spcPct val="150000"/>
              </a:lnSpc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C: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玫瑰花</a:t>
            </a:r>
          </a:p>
          <a:p>
            <a:pPr>
              <a:lnSpc>
                <a:spcPct val="150000"/>
              </a:lnSpc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D: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茉莉花</a:t>
            </a:r>
          </a:p>
        </p:txBody>
      </p:sp>
      <p:sp>
        <p:nvSpPr>
          <p:cNvPr id="4" name="矩形 3"/>
          <p:cNvSpPr/>
          <p:nvPr/>
        </p:nvSpPr>
        <p:spPr>
          <a:xfrm>
            <a:off x="492163" y="3629241"/>
            <a:ext cx="7902164" cy="484748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答案：</a:t>
            </a:r>
            <a:r>
              <a:rPr lang="en-US" altLang="zh-CN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2105552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4762" y="251226"/>
            <a:ext cx="1483424" cy="48922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sz="1500"/>
          </a:p>
        </p:txBody>
      </p:sp>
      <p:cxnSp>
        <p:nvCxnSpPr>
          <p:cNvPr id="9" name="直接连接符 8"/>
          <p:cNvCxnSpPr/>
          <p:nvPr/>
        </p:nvCxnSpPr>
        <p:spPr>
          <a:xfrm>
            <a:off x="1478662" y="618463"/>
            <a:ext cx="623404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五边形 10"/>
          <p:cNvSpPr/>
          <p:nvPr/>
        </p:nvSpPr>
        <p:spPr>
          <a:xfrm flipH="1">
            <a:off x="8404045" y="4462554"/>
            <a:ext cx="739955" cy="378042"/>
          </a:xfrm>
          <a:prstGeom prst="homePlate">
            <a:avLst/>
          </a:prstGeom>
          <a:solidFill>
            <a:schemeClr val="bg1">
              <a:lumMod val="50000"/>
            </a:schemeClr>
          </a:solidFill>
          <a:ln w="25400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fld id="{170C0C04-E408-48A9-82A4-3716296300DE}" type="slidenum">
              <a:rPr lang="zh-CN" altLang="en-US" sz="150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39</a:t>
            </a:fld>
            <a:endParaRPr lang="zh-CN" altLang="en-US" sz="1500" kern="0" dirty="0">
              <a:solidFill>
                <a:sysClr val="window" lastClr="FFFFFF"/>
              </a:solidFill>
              <a:latin typeface="Calibri"/>
              <a:ea typeface="宋体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46318" y="2260166"/>
            <a:ext cx="12687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矩形 59"/>
          <p:cNvSpPr/>
          <p:nvPr/>
        </p:nvSpPr>
        <p:spPr>
          <a:xfrm>
            <a:off x="-4763" y="1878565"/>
            <a:ext cx="1257923" cy="346249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>
              <a:defRPr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美洲</a:t>
            </a:r>
            <a:endParaRPr lang="zh-CN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-22628" y="2445234"/>
            <a:ext cx="1257923" cy="484748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欧洲</a:t>
            </a:r>
          </a:p>
        </p:txBody>
      </p:sp>
      <p:sp>
        <p:nvSpPr>
          <p:cNvPr id="64" name="矩形 63"/>
          <p:cNvSpPr/>
          <p:nvPr/>
        </p:nvSpPr>
        <p:spPr>
          <a:xfrm>
            <a:off x="-33562" y="3088782"/>
            <a:ext cx="1257923" cy="484748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亚洲</a:t>
            </a:r>
          </a:p>
        </p:txBody>
      </p:sp>
      <p:sp>
        <p:nvSpPr>
          <p:cNvPr id="29" name="矩形 28"/>
          <p:cNvSpPr/>
          <p:nvPr userDrawn="1"/>
        </p:nvSpPr>
        <p:spPr>
          <a:xfrm>
            <a:off x="-22627" y="2292155"/>
            <a:ext cx="1463472" cy="655796"/>
          </a:xfrm>
          <a:prstGeom prst="rect">
            <a:avLst/>
          </a:prstGeom>
          <a:solidFill>
            <a:srgbClr val="4144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欧洲</a:t>
            </a:r>
          </a:p>
        </p:txBody>
      </p:sp>
      <p:sp>
        <p:nvSpPr>
          <p:cNvPr id="35" name="矩形 34"/>
          <p:cNvSpPr/>
          <p:nvPr/>
        </p:nvSpPr>
        <p:spPr>
          <a:xfrm>
            <a:off x="-33562" y="3858682"/>
            <a:ext cx="1512224" cy="346249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>
              <a:defRPr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大洋洲与非洲</a:t>
            </a:r>
            <a:endParaRPr lang="zh-CN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1" name="直接连接符 40"/>
          <p:cNvCxnSpPr/>
          <p:nvPr/>
        </p:nvCxnSpPr>
        <p:spPr>
          <a:xfrm>
            <a:off x="46318" y="2979939"/>
            <a:ext cx="12687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/>
        </p:nvCxnSpPr>
        <p:spPr>
          <a:xfrm>
            <a:off x="46318" y="3665738"/>
            <a:ext cx="12687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/>
        </p:nvCxnSpPr>
        <p:spPr>
          <a:xfrm>
            <a:off x="46318" y="4373309"/>
            <a:ext cx="12687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>
            <a:off x="46318" y="1656009"/>
            <a:ext cx="12687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/>
          <p:cNvSpPr/>
          <p:nvPr/>
        </p:nvSpPr>
        <p:spPr>
          <a:xfrm>
            <a:off x="134571" y="1220826"/>
            <a:ext cx="1257923" cy="346249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>
              <a:defRPr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文化因素</a:t>
            </a:r>
            <a:endParaRPr lang="zh-CN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2" name="直接连接符 21"/>
          <p:cNvCxnSpPr/>
          <p:nvPr/>
        </p:nvCxnSpPr>
        <p:spPr>
          <a:xfrm>
            <a:off x="88170" y="1109447"/>
            <a:ext cx="12687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圆角矩形 4"/>
          <p:cNvSpPr/>
          <p:nvPr/>
        </p:nvSpPr>
        <p:spPr>
          <a:xfrm>
            <a:off x="2462084" y="867140"/>
            <a:ext cx="4267200" cy="369786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lvl="0">
              <a:spcBef>
                <a:spcPct val="0"/>
              </a:spcBef>
            </a:pPr>
            <a:r>
              <a:rPr lang="zh-CN" altLang="en-US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二、德国商人的谈判风格、礼仪及禁忌</a:t>
            </a:r>
          </a:p>
        </p:txBody>
      </p:sp>
      <p:cxnSp>
        <p:nvCxnSpPr>
          <p:cNvPr id="45" name="曲线连接符 44"/>
          <p:cNvCxnSpPr>
            <a:endCxn id="5" idx="1"/>
          </p:cNvCxnSpPr>
          <p:nvPr/>
        </p:nvCxnSpPr>
        <p:spPr>
          <a:xfrm rot="5400000" flipH="1" flipV="1">
            <a:off x="1167455" y="1325424"/>
            <a:ext cx="1568019" cy="1021240"/>
          </a:xfrm>
          <a:prstGeom prst="curvedConnector2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43"/>
          <p:cNvSpPr txBox="1"/>
          <p:nvPr/>
        </p:nvSpPr>
        <p:spPr>
          <a:xfrm>
            <a:off x="1507462" y="133715"/>
            <a:ext cx="6632246" cy="438582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6.3 </a:t>
            </a:r>
            <a:r>
              <a:rPr lang="zh-CN" altLang="en-US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欧洲商人的谈判风格、礼仪与禁忌</a:t>
            </a: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7" name="文本框 43"/>
          <p:cNvSpPr txBox="1"/>
          <p:nvPr/>
        </p:nvSpPr>
        <p:spPr>
          <a:xfrm>
            <a:off x="11392" y="12700"/>
            <a:ext cx="3074708" cy="238527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1100" dirty="0" smtClean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6.3.2  </a:t>
            </a:r>
            <a:r>
              <a:rPr lang="zh-CN" altLang="en-US" sz="1100" dirty="0" smtClean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德国商人</a:t>
            </a:r>
            <a:r>
              <a:rPr lang="zh-CN" altLang="en-US" sz="1100" dirty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的谈判风格、礼仪与禁忌</a:t>
            </a:r>
          </a:p>
        </p:txBody>
      </p:sp>
      <p:sp>
        <p:nvSpPr>
          <p:cNvPr id="23" name="圆角矩形 22"/>
          <p:cNvSpPr/>
          <p:nvPr/>
        </p:nvSpPr>
        <p:spPr>
          <a:xfrm>
            <a:off x="7611883" y="217134"/>
            <a:ext cx="421775" cy="243406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pic>
        <p:nvPicPr>
          <p:cNvPr id="2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5984" y="151125"/>
            <a:ext cx="2038350" cy="1276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8" name="圆角矩形 27"/>
          <p:cNvSpPr/>
          <p:nvPr/>
        </p:nvSpPr>
        <p:spPr>
          <a:xfrm>
            <a:off x="8251471" y="467459"/>
            <a:ext cx="560651" cy="308618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sp>
        <p:nvSpPr>
          <p:cNvPr id="30" name="五边形 29"/>
          <p:cNvSpPr/>
          <p:nvPr/>
        </p:nvSpPr>
        <p:spPr>
          <a:xfrm flipH="1">
            <a:off x="5598966" y="1283340"/>
            <a:ext cx="1130317" cy="288269"/>
          </a:xfrm>
          <a:prstGeom prst="homePlat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选择</a:t>
            </a:r>
          </a:p>
        </p:txBody>
      </p:sp>
    </p:spTree>
    <p:extLst>
      <p:ext uri="{BB962C8B-B14F-4D97-AF65-F5344CB8AC3E}">
        <p14:creationId xmlns:p14="http://schemas.microsoft.com/office/powerpoint/2010/main" val="2636940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 idx="4294967295"/>
          </p:nvPr>
        </p:nvSpPr>
        <p:spPr>
          <a:xfrm>
            <a:off x="780098" y="1971676"/>
            <a:ext cx="7886700" cy="994172"/>
          </a:xfrm>
        </p:spPr>
        <p:txBody>
          <a:bodyPr/>
          <a:lstStyle/>
          <a:p>
            <a:pPr algn="ctr"/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自 变 量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学 院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56458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4762" y="251226"/>
            <a:ext cx="1483424" cy="48922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sz="1500"/>
          </a:p>
        </p:txBody>
      </p:sp>
      <p:cxnSp>
        <p:nvCxnSpPr>
          <p:cNvPr id="9" name="直接连接符 8"/>
          <p:cNvCxnSpPr/>
          <p:nvPr/>
        </p:nvCxnSpPr>
        <p:spPr>
          <a:xfrm>
            <a:off x="1478662" y="618463"/>
            <a:ext cx="623404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五边形 10"/>
          <p:cNvSpPr/>
          <p:nvPr/>
        </p:nvSpPr>
        <p:spPr>
          <a:xfrm flipH="1">
            <a:off x="8404045" y="4462554"/>
            <a:ext cx="739955" cy="378042"/>
          </a:xfrm>
          <a:prstGeom prst="homePlate">
            <a:avLst/>
          </a:prstGeom>
          <a:solidFill>
            <a:schemeClr val="bg1">
              <a:lumMod val="50000"/>
            </a:schemeClr>
          </a:solidFill>
          <a:ln w="25400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fld id="{170C0C04-E408-48A9-82A4-3716296300DE}" type="slidenum">
              <a:rPr lang="zh-CN" altLang="en-US" sz="150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40</a:t>
            </a:fld>
            <a:endParaRPr lang="zh-CN" altLang="en-US" sz="1500" kern="0" dirty="0">
              <a:solidFill>
                <a:sysClr val="window" lastClr="FFFFFF"/>
              </a:solidFill>
              <a:latin typeface="Calibri"/>
              <a:ea typeface="宋体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46318" y="2260166"/>
            <a:ext cx="12687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矩形 59"/>
          <p:cNvSpPr/>
          <p:nvPr/>
        </p:nvSpPr>
        <p:spPr>
          <a:xfrm>
            <a:off x="-4763" y="1878565"/>
            <a:ext cx="1257923" cy="346249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>
              <a:defRPr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美洲</a:t>
            </a:r>
            <a:endParaRPr lang="zh-CN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-22628" y="2445234"/>
            <a:ext cx="1257923" cy="484748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欧洲</a:t>
            </a:r>
          </a:p>
        </p:txBody>
      </p:sp>
      <p:sp>
        <p:nvSpPr>
          <p:cNvPr id="64" name="矩形 63"/>
          <p:cNvSpPr/>
          <p:nvPr/>
        </p:nvSpPr>
        <p:spPr>
          <a:xfrm>
            <a:off x="-33562" y="3088782"/>
            <a:ext cx="1257923" cy="484748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亚洲</a:t>
            </a:r>
          </a:p>
        </p:txBody>
      </p:sp>
      <p:sp>
        <p:nvSpPr>
          <p:cNvPr id="29" name="矩形 28"/>
          <p:cNvSpPr/>
          <p:nvPr userDrawn="1"/>
        </p:nvSpPr>
        <p:spPr>
          <a:xfrm>
            <a:off x="-22627" y="2292155"/>
            <a:ext cx="1463472" cy="655796"/>
          </a:xfrm>
          <a:prstGeom prst="rect">
            <a:avLst/>
          </a:prstGeom>
          <a:solidFill>
            <a:srgbClr val="4144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欧洲</a:t>
            </a:r>
          </a:p>
        </p:txBody>
      </p:sp>
      <p:sp>
        <p:nvSpPr>
          <p:cNvPr id="35" name="矩形 34"/>
          <p:cNvSpPr/>
          <p:nvPr/>
        </p:nvSpPr>
        <p:spPr>
          <a:xfrm>
            <a:off x="-33562" y="3858682"/>
            <a:ext cx="1512224" cy="346249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>
              <a:defRPr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大洋洲与非洲</a:t>
            </a:r>
            <a:endParaRPr lang="zh-CN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1" name="直接连接符 40"/>
          <p:cNvCxnSpPr/>
          <p:nvPr/>
        </p:nvCxnSpPr>
        <p:spPr>
          <a:xfrm>
            <a:off x="46318" y="2979939"/>
            <a:ext cx="12687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/>
        </p:nvCxnSpPr>
        <p:spPr>
          <a:xfrm>
            <a:off x="46318" y="3665738"/>
            <a:ext cx="12687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/>
        </p:nvCxnSpPr>
        <p:spPr>
          <a:xfrm>
            <a:off x="46318" y="4373309"/>
            <a:ext cx="12687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>
            <a:off x="46318" y="1656009"/>
            <a:ext cx="12687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/>
          <p:cNvSpPr/>
          <p:nvPr/>
        </p:nvSpPr>
        <p:spPr>
          <a:xfrm>
            <a:off x="134571" y="1220826"/>
            <a:ext cx="1257923" cy="346249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>
              <a:defRPr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文化因素</a:t>
            </a:r>
            <a:endParaRPr lang="zh-CN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2" name="直接连接符 21"/>
          <p:cNvCxnSpPr/>
          <p:nvPr/>
        </p:nvCxnSpPr>
        <p:spPr>
          <a:xfrm>
            <a:off x="88170" y="1109447"/>
            <a:ext cx="12687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圆角矩形 4"/>
          <p:cNvSpPr/>
          <p:nvPr/>
        </p:nvSpPr>
        <p:spPr>
          <a:xfrm>
            <a:off x="2462084" y="867140"/>
            <a:ext cx="4267200" cy="369786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lvl="0">
              <a:spcBef>
                <a:spcPct val="0"/>
              </a:spcBef>
            </a:pPr>
            <a:r>
              <a:rPr lang="zh-CN" altLang="en-US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二、德国商人的谈判风格、礼仪及禁忌</a:t>
            </a:r>
          </a:p>
        </p:txBody>
      </p:sp>
      <p:cxnSp>
        <p:nvCxnSpPr>
          <p:cNvPr id="45" name="曲线连接符 44"/>
          <p:cNvCxnSpPr>
            <a:endCxn id="5" idx="1"/>
          </p:cNvCxnSpPr>
          <p:nvPr/>
        </p:nvCxnSpPr>
        <p:spPr>
          <a:xfrm rot="5400000" flipH="1" flipV="1">
            <a:off x="1167455" y="1325424"/>
            <a:ext cx="1568019" cy="1021240"/>
          </a:xfrm>
          <a:prstGeom prst="curvedConnector2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图片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7998" y="1711949"/>
            <a:ext cx="4323527" cy="1318731"/>
          </a:xfrm>
          <a:prstGeom prst="rect">
            <a:avLst/>
          </a:prstGeom>
        </p:spPr>
      </p:pic>
      <p:sp>
        <p:nvSpPr>
          <p:cNvPr id="26" name="五边形 25"/>
          <p:cNvSpPr/>
          <p:nvPr/>
        </p:nvSpPr>
        <p:spPr>
          <a:xfrm flipH="1">
            <a:off x="5598967" y="1278806"/>
            <a:ext cx="1130317" cy="288269"/>
          </a:xfrm>
          <a:prstGeom prst="homePlat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选择</a:t>
            </a: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7241" y="3306677"/>
            <a:ext cx="2225040" cy="1571625"/>
          </a:xfrm>
          <a:prstGeom prst="rect">
            <a:avLst/>
          </a:prstGeom>
        </p:spPr>
      </p:pic>
      <p:sp>
        <p:nvSpPr>
          <p:cNvPr id="30" name="文本框 43"/>
          <p:cNvSpPr txBox="1"/>
          <p:nvPr/>
        </p:nvSpPr>
        <p:spPr>
          <a:xfrm>
            <a:off x="1507462" y="133715"/>
            <a:ext cx="6632246" cy="438582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6.3 </a:t>
            </a:r>
            <a:r>
              <a:rPr lang="zh-CN" altLang="en-US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欧洲商人的谈判风格、礼仪与禁忌</a:t>
            </a: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1" name="文本框 43"/>
          <p:cNvSpPr txBox="1"/>
          <p:nvPr/>
        </p:nvSpPr>
        <p:spPr>
          <a:xfrm>
            <a:off x="11392" y="12700"/>
            <a:ext cx="3074708" cy="238527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1100" dirty="0" smtClean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6.3.2  </a:t>
            </a:r>
            <a:r>
              <a:rPr lang="zh-CN" altLang="en-US" sz="1100" dirty="0" smtClean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德国商人</a:t>
            </a:r>
            <a:r>
              <a:rPr lang="zh-CN" altLang="en-US" sz="1100" dirty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的谈判风格、礼仪与禁忌</a:t>
            </a:r>
          </a:p>
        </p:txBody>
      </p:sp>
      <p:pic>
        <p:nvPicPr>
          <p:cNvPr id="3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5984" y="151125"/>
            <a:ext cx="2038350" cy="1276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3" name="圆角矩形 32"/>
          <p:cNvSpPr/>
          <p:nvPr/>
        </p:nvSpPr>
        <p:spPr>
          <a:xfrm>
            <a:off x="8251471" y="467459"/>
            <a:ext cx="560651" cy="308618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3661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4762" y="251226"/>
            <a:ext cx="1483424" cy="48922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sz="1500"/>
          </a:p>
        </p:txBody>
      </p:sp>
      <p:cxnSp>
        <p:nvCxnSpPr>
          <p:cNvPr id="9" name="直接连接符 8"/>
          <p:cNvCxnSpPr/>
          <p:nvPr/>
        </p:nvCxnSpPr>
        <p:spPr>
          <a:xfrm>
            <a:off x="1478662" y="618463"/>
            <a:ext cx="623404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五边形 10"/>
          <p:cNvSpPr/>
          <p:nvPr/>
        </p:nvSpPr>
        <p:spPr>
          <a:xfrm flipH="1">
            <a:off x="8404045" y="4462554"/>
            <a:ext cx="739955" cy="378042"/>
          </a:xfrm>
          <a:prstGeom prst="homePlate">
            <a:avLst/>
          </a:prstGeom>
          <a:solidFill>
            <a:schemeClr val="bg1">
              <a:lumMod val="50000"/>
            </a:schemeClr>
          </a:solidFill>
          <a:ln w="25400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fld id="{170C0C04-E408-48A9-82A4-3716296300DE}" type="slidenum">
              <a:rPr lang="zh-CN" altLang="en-US" sz="150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41</a:t>
            </a:fld>
            <a:endParaRPr lang="zh-CN" altLang="en-US" sz="1500" kern="0" dirty="0">
              <a:solidFill>
                <a:sysClr val="window" lastClr="FFFFFF"/>
              </a:solidFill>
              <a:latin typeface="Calibri"/>
              <a:ea typeface="宋体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46318" y="2260166"/>
            <a:ext cx="12687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矩形 59"/>
          <p:cNvSpPr/>
          <p:nvPr/>
        </p:nvSpPr>
        <p:spPr>
          <a:xfrm>
            <a:off x="-4763" y="1878565"/>
            <a:ext cx="1257923" cy="346249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>
              <a:defRPr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美洲</a:t>
            </a:r>
            <a:endParaRPr lang="zh-CN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-22628" y="2445234"/>
            <a:ext cx="1257923" cy="484748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欧洲</a:t>
            </a:r>
          </a:p>
        </p:txBody>
      </p:sp>
      <p:sp>
        <p:nvSpPr>
          <p:cNvPr id="64" name="矩形 63"/>
          <p:cNvSpPr/>
          <p:nvPr/>
        </p:nvSpPr>
        <p:spPr>
          <a:xfrm>
            <a:off x="-33562" y="3088782"/>
            <a:ext cx="1257923" cy="484748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亚洲</a:t>
            </a:r>
          </a:p>
        </p:txBody>
      </p:sp>
      <p:sp>
        <p:nvSpPr>
          <p:cNvPr id="29" name="矩形 28"/>
          <p:cNvSpPr/>
          <p:nvPr userDrawn="1"/>
        </p:nvSpPr>
        <p:spPr>
          <a:xfrm>
            <a:off x="-22627" y="2292155"/>
            <a:ext cx="1463472" cy="655796"/>
          </a:xfrm>
          <a:prstGeom prst="rect">
            <a:avLst/>
          </a:prstGeom>
          <a:solidFill>
            <a:srgbClr val="4144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欧洲</a:t>
            </a:r>
          </a:p>
        </p:txBody>
      </p:sp>
      <p:sp>
        <p:nvSpPr>
          <p:cNvPr id="35" name="矩形 34"/>
          <p:cNvSpPr/>
          <p:nvPr/>
        </p:nvSpPr>
        <p:spPr>
          <a:xfrm>
            <a:off x="-33562" y="3858682"/>
            <a:ext cx="1512224" cy="346249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>
              <a:defRPr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大洋洲与非洲</a:t>
            </a:r>
            <a:endParaRPr lang="zh-CN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1" name="直接连接符 40"/>
          <p:cNvCxnSpPr/>
          <p:nvPr/>
        </p:nvCxnSpPr>
        <p:spPr>
          <a:xfrm>
            <a:off x="46318" y="2979939"/>
            <a:ext cx="12687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/>
        </p:nvCxnSpPr>
        <p:spPr>
          <a:xfrm>
            <a:off x="46318" y="3665738"/>
            <a:ext cx="12687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/>
        </p:nvCxnSpPr>
        <p:spPr>
          <a:xfrm>
            <a:off x="46318" y="4373309"/>
            <a:ext cx="12687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>
            <a:off x="46318" y="1656009"/>
            <a:ext cx="12687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/>
          <p:cNvSpPr/>
          <p:nvPr/>
        </p:nvSpPr>
        <p:spPr>
          <a:xfrm>
            <a:off x="134571" y="1220826"/>
            <a:ext cx="1257923" cy="346249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>
              <a:defRPr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文化因素</a:t>
            </a:r>
            <a:endParaRPr lang="zh-CN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2" name="直接连接符 21"/>
          <p:cNvCxnSpPr/>
          <p:nvPr/>
        </p:nvCxnSpPr>
        <p:spPr>
          <a:xfrm>
            <a:off x="88170" y="1109447"/>
            <a:ext cx="12687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圆角矩形 4"/>
          <p:cNvSpPr/>
          <p:nvPr/>
        </p:nvSpPr>
        <p:spPr>
          <a:xfrm>
            <a:off x="2462084" y="867140"/>
            <a:ext cx="4267200" cy="369786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lvl="0">
              <a:spcBef>
                <a:spcPct val="0"/>
              </a:spcBef>
            </a:pPr>
            <a:r>
              <a:rPr lang="zh-CN" altLang="en-US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二、德国商人的谈判风格、礼仪及禁忌</a:t>
            </a:r>
          </a:p>
        </p:txBody>
      </p:sp>
      <p:cxnSp>
        <p:nvCxnSpPr>
          <p:cNvPr id="45" name="曲线连接符 44"/>
          <p:cNvCxnSpPr>
            <a:endCxn id="5" idx="1"/>
          </p:cNvCxnSpPr>
          <p:nvPr/>
        </p:nvCxnSpPr>
        <p:spPr>
          <a:xfrm rot="5400000" flipH="1" flipV="1">
            <a:off x="1167455" y="1325424"/>
            <a:ext cx="1568019" cy="1021240"/>
          </a:xfrm>
          <a:prstGeom prst="curvedConnector2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4"/>
          <p:cNvSpPr txBox="1"/>
          <p:nvPr/>
        </p:nvSpPr>
        <p:spPr>
          <a:xfrm>
            <a:off x="1744637" y="1447360"/>
            <a:ext cx="7138107" cy="2977739"/>
          </a:xfrm>
          <a:prstGeom prst="rect">
            <a:avLst/>
          </a:prstGeom>
          <a:noFill/>
          <a:ln w="9525">
            <a:noFill/>
          </a:ln>
        </p:spPr>
        <p:txBody>
          <a:bodyPr wrap="square" lIns="68580" tIns="34290" rIns="68580" bIns="3429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（一）德国商人的</a:t>
            </a:r>
            <a:r>
              <a:rPr lang="zh-CN" altLang="en-US" sz="1800" b="1" u="sng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谈判风格</a:t>
            </a:r>
          </a:p>
          <a:p>
            <a:pPr marL="0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sz="18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1.</a:t>
            </a:r>
            <a:r>
              <a:rPr lang="zh-CN" altLang="en-US" sz="18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德国人具有</a:t>
            </a:r>
            <a:r>
              <a:rPr lang="zh-CN" altLang="en-US" sz="1800" u="sng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自信、谨慎、保守、刻板、严谨</a:t>
            </a:r>
            <a:r>
              <a:rPr lang="zh-CN" altLang="en-US" sz="18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的特点</a:t>
            </a:r>
          </a:p>
          <a:p>
            <a:pPr marL="0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sz="18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2.</a:t>
            </a:r>
            <a:r>
              <a:rPr lang="zh-CN" altLang="en-US" sz="18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他们在谈判前就</a:t>
            </a:r>
            <a:r>
              <a:rPr lang="zh-CN" altLang="en-US" sz="1800" u="sng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准备</a:t>
            </a:r>
            <a:r>
              <a:rPr lang="zh-CN" altLang="en-US" sz="18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得十分</a:t>
            </a:r>
            <a:r>
              <a:rPr lang="zh-CN" altLang="en-US" sz="1800" u="sng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充分</a:t>
            </a:r>
            <a:r>
              <a:rPr lang="zh-CN" altLang="en-US" sz="1800" dirty="0" smtClean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周到，思维</a:t>
            </a:r>
            <a:r>
              <a:rPr lang="zh-CN" altLang="en-US" sz="18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富于</a:t>
            </a:r>
            <a:r>
              <a:rPr lang="zh-CN" altLang="en-US" sz="1800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系统性和逻辑性</a:t>
            </a:r>
            <a:r>
              <a:rPr lang="zh-CN" altLang="en-US" sz="18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。</a:t>
            </a:r>
          </a:p>
          <a:p>
            <a:pPr marL="0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sz="18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3.</a:t>
            </a:r>
            <a:r>
              <a:rPr lang="zh-CN" altLang="en-US" sz="18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德国商人非常</a:t>
            </a:r>
            <a:r>
              <a:rPr lang="zh-CN" altLang="en-US" sz="1800" u="sng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讲究</a:t>
            </a:r>
            <a:r>
              <a:rPr lang="zh-CN" altLang="en-US" sz="1800" u="sng" dirty="0" smtClean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效率</a:t>
            </a:r>
            <a:r>
              <a:rPr lang="zh-CN" altLang="en-US" sz="1800" dirty="0" smtClean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。</a:t>
            </a:r>
            <a:r>
              <a:rPr lang="en-US" altLang="zh-CN" sz="1800" dirty="0" smtClean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——</a:t>
            </a:r>
            <a:r>
              <a:rPr lang="zh-CN" altLang="en-US" sz="1800" dirty="0" smtClean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单一时间利用方式</a:t>
            </a:r>
            <a:endParaRPr lang="zh-CN" altLang="en-US" sz="1800" dirty="0">
              <a:latin typeface="楷体" panose="02010609060101010101" pitchFamily="49" charset="-122"/>
              <a:ea typeface="楷体" panose="02010609060101010101" pitchFamily="49" charset="-122"/>
              <a:sym typeface="+mn-ea"/>
            </a:endParaRPr>
          </a:p>
          <a:p>
            <a:pPr marL="0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sz="18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4.</a:t>
            </a:r>
            <a:r>
              <a:rPr lang="zh-CN" altLang="en-US" sz="18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德国商人</a:t>
            </a:r>
            <a:r>
              <a:rPr lang="zh-CN" altLang="en-US" sz="1800" u="sng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自信而固执</a:t>
            </a:r>
            <a:r>
              <a:rPr lang="zh-CN" altLang="en-US" sz="18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。   </a:t>
            </a:r>
          </a:p>
          <a:p>
            <a:pPr marL="0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sz="18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5.</a:t>
            </a:r>
            <a:r>
              <a:rPr lang="zh-CN" altLang="en-US" sz="18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德国人素有</a:t>
            </a:r>
            <a:r>
              <a:rPr lang="zh-CN" altLang="en-US" sz="1800" b="1" u="sng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“契约之民”</a:t>
            </a:r>
            <a:r>
              <a:rPr lang="zh-CN" altLang="en-US" sz="18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的雅</a:t>
            </a:r>
            <a:r>
              <a:rPr lang="zh-CN" altLang="en-US" sz="1800" dirty="0" smtClean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称。</a:t>
            </a:r>
            <a:endParaRPr lang="zh-CN" altLang="en-US" sz="1800" dirty="0">
              <a:latin typeface="楷体" panose="02010609060101010101" pitchFamily="49" charset="-122"/>
              <a:ea typeface="楷体" panose="02010609060101010101" pitchFamily="49" charset="-122"/>
              <a:sym typeface="+mn-ea"/>
            </a:endParaRPr>
          </a:p>
          <a:p>
            <a:pPr marL="0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sz="18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6.</a:t>
            </a:r>
            <a:r>
              <a:rPr lang="zh-CN" altLang="en-US" sz="18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德国人非常</a:t>
            </a:r>
            <a:r>
              <a:rPr lang="zh-CN" altLang="en-US" sz="1800" u="sng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守时</a:t>
            </a:r>
            <a:r>
              <a:rPr lang="zh-CN" altLang="en-US" sz="18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，有板有眼，一本正经。</a:t>
            </a:r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9005" y="3524574"/>
            <a:ext cx="2225040" cy="1571625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7688" y="4582837"/>
            <a:ext cx="1681639" cy="512921"/>
          </a:xfrm>
          <a:prstGeom prst="rect">
            <a:avLst/>
          </a:prstGeom>
        </p:spPr>
      </p:pic>
      <p:sp>
        <p:nvSpPr>
          <p:cNvPr id="26" name="五边形 25"/>
          <p:cNvSpPr/>
          <p:nvPr/>
        </p:nvSpPr>
        <p:spPr>
          <a:xfrm flipH="1">
            <a:off x="5598967" y="1303225"/>
            <a:ext cx="1130317" cy="288269"/>
          </a:xfrm>
          <a:prstGeom prst="homePlat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选择</a:t>
            </a:r>
          </a:p>
        </p:txBody>
      </p:sp>
      <p:sp>
        <p:nvSpPr>
          <p:cNvPr id="30" name="文本框 43"/>
          <p:cNvSpPr txBox="1"/>
          <p:nvPr/>
        </p:nvSpPr>
        <p:spPr>
          <a:xfrm>
            <a:off x="1507462" y="133715"/>
            <a:ext cx="6632246" cy="438582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6.3 </a:t>
            </a:r>
            <a:r>
              <a:rPr lang="zh-CN" altLang="en-US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欧洲商人的谈判风格、礼仪与禁忌</a:t>
            </a: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1" name="文本框 43"/>
          <p:cNvSpPr txBox="1"/>
          <p:nvPr/>
        </p:nvSpPr>
        <p:spPr>
          <a:xfrm>
            <a:off x="11392" y="12700"/>
            <a:ext cx="3074708" cy="238527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1100" dirty="0" smtClean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6.3.2  </a:t>
            </a:r>
            <a:r>
              <a:rPr lang="zh-CN" altLang="en-US" sz="1100" dirty="0" smtClean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德国商人</a:t>
            </a:r>
            <a:r>
              <a:rPr lang="zh-CN" altLang="en-US" sz="1100" dirty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的谈判风格、礼仪与禁忌</a:t>
            </a:r>
          </a:p>
        </p:txBody>
      </p:sp>
      <p:pic>
        <p:nvPicPr>
          <p:cNvPr id="3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5984" y="151125"/>
            <a:ext cx="2038350" cy="1276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3" name="圆角矩形 32"/>
          <p:cNvSpPr/>
          <p:nvPr/>
        </p:nvSpPr>
        <p:spPr>
          <a:xfrm>
            <a:off x="8251471" y="467459"/>
            <a:ext cx="560651" cy="308618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 rot="1547343">
            <a:off x="7373145" y="1432774"/>
            <a:ext cx="1124026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zh-CN" altLang="en-US" sz="36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严谨</a:t>
            </a:r>
            <a:endParaRPr lang="zh-CN" altLang="en-US" sz="3600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99851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4762" y="297294"/>
            <a:ext cx="1483424" cy="48462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sz="1500"/>
          </a:p>
        </p:txBody>
      </p:sp>
      <p:cxnSp>
        <p:nvCxnSpPr>
          <p:cNvPr id="9" name="直接连接符 8"/>
          <p:cNvCxnSpPr/>
          <p:nvPr/>
        </p:nvCxnSpPr>
        <p:spPr>
          <a:xfrm>
            <a:off x="1478662" y="618463"/>
            <a:ext cx="623404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五边形 10"/>
          <p:cNvSpPr/>
          <p:nvPr/>
        </p:nvSpPr>
        <p:spPr>
          <a:xfrm flipH="1">
            <a:off x="8404045" y="4462554"/>
            <a:ext cx="739955" cy="378042"/>
          </a:xfrm>
          <a:prstGeom prst="homePlate">
            <a:avLst/>
          </a:prstGeom>
          <a:solidFill>
            <a:schemeClr val="bg1">
              <a:lumMod val="50000"/>
            </a:schemeClr>
          </a:solidFill>
          <a:ln w="25400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fld id="{170C0C04-E408-48A9-82A4-3716296300DE}" type="slidenum">
              <a:rPr lang="zh-CN" altLang="en-US" sz="150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42</a:t>
            </a:fld>
            <a:endParaRPr lang="zh-CN" altLang="en-US" sz="1500" kern="0" dirty="0">
              <a:solidFill>
                <a:sysClr val="window" lastClr="FFFFFF"/>
              </a:solidFill>
              <a:latin typeface="Calibri"/>
              <a:ea typeface="宋体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46318" y="2260166"/>
            <a:ext cx="12687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矩形 59"/>
          <p:cNvSpPr/>
          <p:nvPr/>
        </p:nvSpPr>
        <p:spPr>
          <a:xfrm>
            <a:off x="-4763" y="1878565"/>
            <a:ext cx="1257923" cy="346249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>
              <a:defRPr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美洲</a:t>
            </a:r>
            <a:endParaRPr lang="zh-CN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-22628" y="2445234"/>
            <a:ext cx="1257923" cy="484748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欧洲</a:t>
            </a:r>
          </a:p>
        </p:txBody>
      </p:sp>
      <p:sp>
        <p:nvSpPr>
          <p:cNvPr id="64" name="矩形 63"/>
          <p:cNvSpPr/>
          <p:nvPr/>
        </p:nvSpPr>
        <p:spPr>
          <a:xfrm>
            <a:off x="-33562" y="3088782"/>
            <a:ext cx="1257923" cy="484748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亚洲</a:t>
            </a:r>
          </a:p>
        </p:txBody>
      </p:sp>
      <p:sp>
        <p:nvSpPr>
          <p:cNvPr id="29" name="矩形 28"/>
          <p:cNvSpPr/>
          <p:nvPr userDrawn="1"/>
        </p:nvSpPr>
        <p:spPr>
          <a:xfrm>
            <a:off x="-22627" y="2292155"/>
            <a:ext cx="1463472" cy="655796"/>
          </a:xfrm>
          <a:prstGeom prst="rect">
            <a:avLst/>
          </a:prstGeom>
          <a:solidFill>
            <a:srgbClr val="4144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欧洲</a:t>
            </a:r>
          </a:p>
        </p:txBody>
      </p:sp>
      <p:sp>
        <p:nvSpPr>
          <p:cNvPr id="35" name="矩形 34"/>
          <p:cNvSpPr/>
          <p:nvPr/>
        </p:nvSpPr>
        <p:spPr>
          <a:xfrm>
            <a:off x="-33562" y="3858682"/>
            <a:ext cx="1512224" cy="346249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>
              <a:defRPr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大洋洲与非洲</a:t>
            </a:r>
            <a:endParaRPr lang="zh-CN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1" name="直接连接符 40"/>
          <p:cNvCxnSpPr/>
          <p:nvPr/>
        </p:nvCxnSpPr>
        <p:spPr>
          <a:xfrm>
            <a:off x="46318" y="2979939"/>
            <a:ext cx="12687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/>
        </p:nvCxnSpPr>
        <p:spPr>
          <a:xfrm>
            <a:off x="46318" y="3665738"/>
            <a:ext cx="12687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/>
        </p:nvCxnSpPr>
        <p:spPr>
          <a:xfrm>
            <a:off x="46318" y="4373309"/>
            <a:ext cx="12687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>
            <a:off x="46318" y="1656009"/>
            <a:ext cx="12687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/>
          <p:cNvSpPr/>
          <p:nvPr/>
        </p:nvSpPr>
        <p:spPr>
          <a:xfrm>
            <a:off x="134571" y="1220826"/>
            <a:ext cx="1257923" cy="346249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>
              <a:defRPr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文化因素</a:t>
            </a:r>
            <a:endParaRPr lang="zh-CN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2" name="直接连接符 21"/>
          <p:cNvCxnSpPr/>
          <p:nvPr/>
        </p:nvCxnSpPr>
        <p:spPr>
          <a:xfrm>
            <a:off x="88170" y="1109447"/>
            <a:ext cx="12687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圆角矩形 4"/>
          <p:cNvSpPr/>
          <p:nvPr/>
        </p:nvSpPr>
        <p:spPr>
          <a:xfrm>
            <a:off x="2462084" y="867140"/>
            <a:ext cx="4267200" cy="369786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lvl="0">
              <a:spcBef>
                <a:spcPct val="0"/>
              </a:spcBef>
            </a:pPr>
            <a:r>
              <a:rPr lang="zh-CN" altLang="en-US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二、德国商人的谈判风格、礼仪及禁忌</a:t>
            </a:r>
          </a:p>
        </p:txBody>
      </p:sp>
      <p:cxnSp>
        <p:nvCxnSpPr>
          <p:cNvPr id="45" name="曲线连接符 44"/>
          <p:cNvCxnSpPr>
            <a:endCxn id="5" idx="1"/>
          </p:cNvCxnSpPr>
          <p:nvPr/>
        </p:nvCxnSpPr>
        <p:spPr>
          <a:xfrm rot="5400000" flipH="1" flipV="1">
            <a:off x="1167455" y="1325424"/>
            <a:ext cx="1568019" cy="1021240"/>
          </a:xfrm>
          <a:prstGeom prst="curvedConnector2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4"/>
          <p:cNvSpPr txBox="1"/>
          <p:nvPr/>
        </p:nvSpPr>
        <p:spPr>
          <a:xfrm>
            <a:off x="1744636" y="1447360"/>
            <a:ext cx="8087201" cy="3393236"/>
          </a:xfrm>
          <a:prstGeom prst="rect">
            <a:avLst/>
          </a:prstGeom>
          <a:noFill/>
          <a:ln w="9525">
            <a:noFill/>
          </a:ln>
        </p:spPr>
        <p:txBody>
          <a:bodyPr wrap="square" lIns="68580" tIns="34290" rIns="68580" bIns="3429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（二）德国商人的谈判</a:t>
            </a:r>
            <a:r>
              <a:rPr lang="zh-CN" altLang="en-US" sz="1800" b="1" u="sng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礼仪及禁忌</a:t>
            </a:r>
          </a:p>
          <a:p>
            <a:pPr marL="0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sz="18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1.</a:t>
            </a:r>
            <a:r>
              <a:rPr lang="zh-CN" altLang="en-US" sz="18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重视礼节，</a:t>
            </a:r>
            <a:r>
              <a:rPr lang="zh-CN" altLang="en-US" sz="1800" u="sng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握手</a:t>
            </a:r>
            <a:r>
              <a:rPr lang="zh-CN" altLang="en-US" sz="18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随处可见，会见与告别时，行握手礼应有力。</a:t>
            </a:r>
          </a:p>
          <a:p>
            <a:pPr marL="0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sz="18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2.</a:t>
            </a:r>
            <a:r>
              <a:rPr lang="zh-CN" altLang="en-US" sz="18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事先预约，务必</a:t>
            </a:r>
            <a:r>
              <a:rPr lang="zh-CN" altLang="en-US" sz="1800" u="sng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准时</a:t>
            </a:r>
            <a:r>
              <a:rPr lang="zh-CN" altLang="en-US" sz="18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到场。</a:t>
            </a:r>
          </a:p>
          <a:p>
            <a:pPr marL="0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sz="18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3.</a:t>
            </a:r>
            <a:r>
              <a:rPr lang="zh-CN" altLang="en-US" sz="1800" u="sng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个人关系</a:t>
            </a:r>
            <a:r>
              <a:rPr lang="zh-CN" altLang="en-US" sz="18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是很严肃的，最好称呼“先生”“夫人”或“小姐”。</a:t>
            </a:r>
          </a:p>
          <a:p>
            <a:pPr marL="0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sz="18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4.</a:t>
            </a:r>
            <a:r>
              <a:rPr lang="zh-CN" altLang="en-US" sz="18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谈判时，穿着要整洁，举止要得体，处事要克制。</a:t>
            </a:r>
          </a:p>
          <a:p>
            <a:pPr marL="0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sz="18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5.</a:t>
            </a:r>
            <a:r>
              <a:rPr lang="zh-CN" altLang="en-US" sz="18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讲究</a:t>
            </a:r>
            <a:r>
              <a:rPr lang="zh-CN" altLang="en-US" sz="1800" u="sng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效率</a:t>
            </a:r>
            <a:r>
              <a:rPr lang="zh-CN" altLang="en-US" sz="18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，忌讳闲聊</a:t>
            </a:r>
          </a:p>
          <a:p>
            <a:pPr marL="0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sz="18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6.</a:t>
            </a:r>
            <a:r>
              <a:rPr lang="zh-CN" altLang="en-US" sz="18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语气一般比较</a:t>
            </a:r>
            <a:r>
              <a:rPr lang="zh-CN" altLang="en-US" sz="1800" u="sng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严肃</a:t>
            </a:r>
            <a:r>
              <a:rPr lang="zh-CN" altLang="en-US" sz="18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，不会用开玩笑方式打破沉默。</a:t>
            </a:r>
          </a:p>
          <a:p>
            <a:pPr marL="0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sz="18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7.</a:t>
            </a:r>
            <a:r>
              <a:rPr lang="zh-CN" altLang="en-US" sz="18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讲究节俭，反对浪费，他们</a:t>
            </a:r>
            <a:r>
              <a:rPr lang="zh-CN" altLang="en-US" sz="1800" u="sng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把浪费看成是“罪恶”</a:t>
            </a:r>
            <a:r>
              <a:rPr lang="zh-CN" altLang="en-US" sz="18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。</a:t>
            </a:r>
          </a:p>
        </p:txBody>
      </p:sp>
      <p:sp>
        <p:nvSpPr>
          <p:cNvPr id="26" name="文本框 43"/>
          <p:cNvSpPr txBox="1"/>
          <p:nvPr/>
        </p:nvSpPr>
        <p:spPr>
          <a:xfrm>
            <a:off x="1507462" y="133715"/>
            <a:ext cx="6632246" cy="438582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6.3 </a:t>
            </a:r>
            <a:r>
              <a:rPr lang="zh-CN" altLang="en-US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欧洲商人的谈判风格、礼仪与禁忌</a:t>
            </a: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7" name="文本框 43"/>
          <p:cNvSpPr txBox="1"/>
          <p:nvPr/>
        </p:nvSpPr>
        <p:spPr>
          <a:xfrm>
            <a:off x="11392" y="12700"/>
            <a:ext cx="3074708" cy="238527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1100" dirty="0" smtClean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6.3.2  </a:t>
            </a:r>
            <a:r>
              <a:rPr lang="zh-CN" altLang="en-US" sz="1100" dirty="0" smtClean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德国商人</a:t>
            </a:r>
            <a:r>
              <a:rPr lang="zh-CN" altLang="en-US" sz="1100" dirty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的谈判风格、礼仪与禁忌</a:t>
            </a:r>
          </a:p>
        </p:txBody>
      </p:sp>
      <p:pic>
        <p:nvPicPr>
          <p:cNvPr id="2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5984" y="151125"/>
            <a:ext cx="2038350" cy="1276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0" name="圆角矩形 29"/>
          <p:cNvSpPr/>
          <p:nvPr/>
        </p:nvSpPr>
        <p:spPr>
          <a:xfrm>
            <a:off x="8251471" y="467459"/>
            <a:ext cx="560651" cy="308618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 rot="300007">
            <a:off x="5963391" y="1332843"/>
            <a:ext cx="2533066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zh-CN" altLang="en-US" sz="36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严谨、正经</a:t>
            </a:r>
            <a:endParaRPr lang="zh-CN" altLang="en-US" sz="3600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61693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 220"/>
          <p:cNvSpPr/>
          <p:nvPr/>
        </p:nvSpPr>
        <p:spPr>
          <a:xfrm>
            <a:off x="-476" y="227171"/>
            <a:ext cx="1969584" cy="400050"/>
          </a:xfrm>
          <a:prstGeom prst="homePlat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100" b="1" dirty="0">
                <a:solidFill>
                  <a:srgbClr val="FFFFFF"/>
                </a:solidFill>
                <a:latin typeface="方正启体简体" panose="03000509000000000000" charset="-122"/>
                <a:ea typeface="方正启体简体" panose="03000509000000000000" charset="-122"/>
              </a:rPr>
              <a:t>题目练习</a:t>
            </a:r>
          </a:p>
        </p:txBody>
      </p:sp>
      <p:sp>
        <p:nvSpPr>
          <p:cNvPr id="3" name="TextBox 6"/>
          <p:cNvSpPr txBox="1"/>
          <p:nvPr/>
        </p:nvSpPr>
        <p:spPr>
          <a:xfrm>
            <a:off x="492163" y="1065007"/>
            <a:ext cx="8229599" cy="131574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下列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各项中，采用单一时间利用方式的是（ ）</a:t>
            </a:r>
          </a:p>
          <a:p>
            <a:pPr>
              <a:lnSpc>
                <a:spcPct val="150000"/>
              </a:lnSpc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  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A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．中东人          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B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．德国人          </a:t>
            </a:r>
          </a:p>
          <a:p>
            <a:pPr>
              <a:lnSpc>
                <a:spcPct val="150000"/>
              </a:lnSpc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  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C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．拉美人          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D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．伊朗人</a:t>
            </a:r>
          </a:p>
        </p:txBody>
      </p:sp>
    </p:spTree>
    <p:extLst>
      <p:ext uri="{BB962C8B-B14F-4D97-AF65-F5344CB8AC3E}">
        <p14:creationId xmlns:p14="http://schemas.microsoft.com/office/powerpoint/2010/main" val="3081676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 220"/>
          <p:cNvSpPr/>
          <p:nvPr/>
        </p:nvSpPr>
        <p:spPr>
          <a:xfrm>
            <a:off x="-476" y="227171"/>
            <a:ext cx="1969584" cy="400050"/>
          </a:xfrm>
          <a:prstGeom prst="homePlat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100" b="1" dirty="0">
                <a:solidFill>
                  <a:srgbClr val="FFFFFF"/>
                </a:solidFill>
                <a:latin typeface="方正启体简体" panose="03000509000000000000" charset="-122"/>
                <a:ea typeface="方正启体简体" panose="03000509000000000000" charset="-122"/>
              </a:rPr>
              <a:t>题目练习</a:t>
            </a:r>
          </a:p>
        </p:txBody>
      </p:sp>
      <p:sp>
        <p:nvSpPr>
          <p:cNvPr id="3" name="TextBox 6"/>
          <p:cNvSpPr txBox="1"/>
          <p:nvPr/>
        </p:nvSpPr>
        <p:spPr>
          <a:xfrm>
            <a:off x="492163" y="1065007"/>
            <a:ext cx="8229599" cy="131574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下列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各项中，采用单一时间利用方式的是（ ）</a:t>
            </a:r>
          </a:p>
          <a:p>
            <a:pPr>
              <a:lnSpc>
                <a:spcPct val="150000"/>
              </a:lnSpc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  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A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．中东人          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B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．德国人          </a:t>
            </a:r>
          </a:p>
          <a:p>
            <a:pPr>
              <a:lnSpc>
                <a:spcPct val="150000"/>
              </a:lnSpc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  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C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．拉美人          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D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．伊朗人</a:t>
            </a:r>
          </a:p>
        </p:txBody>
      </p:sp>
      <p:sp>
        <p:nvSpPr>
          <p:cNvPr id="4" name="矩形 3"/>
          <p:cNvSpPr/>
          <p:nvPr/>
        </p:nvSpPr>
        <p:spPr>
          <a:xfrm>
            <a:off x="492163" y="2943441"/>
            <a:ext cx="7902164" cy="484748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答案：</a:t>
            </a:r>
            <a:r>
              <a:rPr lang="en-US" altLang="zh-CN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3446954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 220"/>
          <p:cNvSpPr/>
          <p:nvPr/>
        </p:nvSpPr>
        <p:spPr>
          <a:xfrm>
            <a:off x="-476" y="227171"/>
            <a:ext cx="1969584" cy="400050"/>
          </a:xfrm>
          <a:prstGeom prst="homePlat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100" b="1" dirty="0">
                <a:solidFill>
                  <a:srgbClr val="FFFFFF"/>
                </a:solidFill>
                <a:latin typeface="方正启体简体" panose="03000509000000000000" charset="-122"/>
                <a:ea typeface="方正启体简体" panose="03000509000000000000" charset="-122"/>
              </a:rPr>
              <a:t>题目练习</a:t>
            </a:r>
          </a:p>
        </p:txBody>
      </p:sp>
      <p:sp>
        <p:nvSpPr>
          <p:cNvPr id="3" name="TextBox 6"/>
          <p:cNvSpPr txBox="1"/>
          <p:nvPr/>
        </p:nvSpPr>
        <p:spPr>
          <a:xfrm>
            <a:off x="492163" y="1065007"/>
            <a:ext cx="8229599" cy="256224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德国人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的谈判风格有（    ）</a:t>
            </a:r>
          </a:p>
          <a:p>
            <a:pPr>
              <a:lnSpc>
                <a:spcPct val="150000"/>
              </a:lnSpc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A.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严谨保守</a:t>
            </a:r>
          </a:p>
          <a:p>
            <a:pPr>
              <a:lnSpc>
                <a:spcPct val="150000"/>
              </a:lnSpc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B.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讲究效率</a:t>
            </a:r>
          </a:p>
          <a:p>
            <a:pPr>
              <a:lnSpc>
                <a:spcPct val="150000"/>
              </a:lnSpc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C.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崇尚契约</a:t>
            </a:r>
          </a:p>
          <a:p>
            <a:pPr>
              <a:lnSpc>
                <a:spcPct val="150000"/>
              </a:lnSpc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D.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自信固执</a:t>
            </a:r>
          </a:p>
          <a:p>
            <a:pPr>
              <a:lnSpc>
                <a:spcPct val="150000"/>
              </a:lnSpc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E.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非常守时</a:t>
            </a:r>
          </a:p>
        </p:txBody>
      </p:sp>
    </p:spTree>
    <p:extLst>
      <p:ext uri="{BB962C8B-B14F-4D97-AF65-F5344CB8AC3E}">
        <p14:creationId xmlns:p14="http://schemas.microsoft.com/office/powerpoint/2010/main" val="1879109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 220"/>
          <p:cNvSpPr/>
          <p:nvPr/>
        </p:nvSpPr>
        <p:spPr>
          <a:xfrm>
            <a:off x="-476" y="227171"/>
            <a:ext cx="1969584" cy="400050"/>
          </a:xfrm>
          <a:prstGeom prst="homePlat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100" b="1" dirty="0">
                <a:solidFill>
                  <a:srgbClr val="FFFFFF"/>
                </a:solidFill>
                <a:latin typeface="方正启体简体" panose="03000509000000000000" charset="-122"/>
                <a:ea typeface="方正启体简体" panose="03000509000000000000" charset="-122"/>
              </a:rPr>
              <a:t>题目练习</a:t>
            </a:r>
          </a:p>
        </p:txBody>
      </p:sp>
      <p:sp>
        <p:nvSpPr>
          <p:cNvPr id="3" name="TextBox 6"/>
          <p:cNvSpPr txBox="1"/>
          <p:nvPr/>
        </p:nvSpPr>
        <p:spPr>
          <a:xfrm>
            <a:off x="492163" y="1065007"/>
            <a:ext cx="8229599" cy="256224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德国人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的谈判风格有（    ）</a:t>
            </a:r>
          </a:p>
          <a:p>
            <a:pPr>
              <a:lnSpc>
                <a:spcPct val="150000"/>
              </a:lnSpc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A.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严谨保守</a:t>
            </a:r>
          </a:p>
          <a:p>
            <a:pPr>
              <a:lnSpc>
                <a:spcPct val="150000"/>
              </a:lnSpc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B.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讲究效率</a:t>
            </a:r>
          </a:p>
          <a:p>
            <a:pPr>
              <a:lnSpc>
                <a:spcPct val="150000"/>
              </a:lnSpc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C.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崇尚契约</a:t>
            </a:r>
          </a:p>
          <a:p>
            <a:pPr>
              <a:lnSpc>
                <a:spcPct val="150000"/>
              </a:lnSpc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D.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自信固执</a:t>
            </a:r>
          </a:p>
          <a:p>
            <a:pPr>
              <a:lnSpc>
                <a:spcPct val="150000"/>
              </a:lnSpc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E.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非常守时</a:t>
            </a:r>
          </a:p>
        </p:txBody>
      </p:sp>
      <p:sp>
        <p:nvSpPr>
          <p:cNvPr id="4" name="矩形 3"/>
          <p:cNvSpPr/>
          <p:nvPr/>
        </p:nvSpPr>
        <p:spPr>
          <a:xfrm>
            <a:off x="492163" y="3672784"/>
            <a:ext cx="7902164" cy="484748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答案：</a:t>
            </a:r>
            <a:r>
              <a:rPr lang="en-US" altLang="zh-CN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ABCDE</a:t>
            </a:r>
          </a:p>
        </p:txBody>
      </p:sp>
    </p:spTree>
    <p:extLst>
      <p:ext uri="{BB962C8B-B14F-4D97-AF65-F5344CB8AC3E}">
        <p14:creationId xmlns:p14="http://schemas.microsoft.com/office/powerpoint/2010/main" val="816731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4762" y="251226"/>
            <a:ext cx="1483424" cy="48922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sz="1500"/>
          </a:p>
        </p:txBody>
      </p:sp>
      <p:cxnSp>
        <p:nvCxnSpPr>
          <p:cNvPr id="9" name="直接连接符 8"/>
          <p:cNvCxnSpPr/>
          <p:nvPr/>
        </p:nvCxnSpPr>
        <p:spPr>
          <a:xfrm>
            <a:off x="1478662" y="618463"/>
            <a:ext cx="623404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五边形 10"/>
          <p:cNvSpPr/>
          <p:nvPr/>
        </p:nvSpPr>
        <p:spPr>
          <a:xfrm flipH="1">
            <a:off x="8404045" y="4462554"/>
            <a:ext cx="739955" cy="378042"/>
          </a:xfrm>
          <a:prstGeom prst="homePlate">
            <a:avLst/>
          </a:prstGeom>
          <a:solidFill>
            <a:schemeClr val="bg1">
              <a:lumMod val="50000"/>
            </a:schemeClr>
          </a:solidFill>
          <a:ln w="25400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fld id="{170C0C04-E408-48A9-82A4-3716296300DE}" type="slidenum">
              <a:rPr lang="zh-CN" altLang="en-US" sz="150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47</a:t>
            </a:fld>
            <a:endParaRPr lang="zh-CN" altLang="en-US" sz="1500" kern="0" dirty="0">
              <a:solidFill>
                <a:sysClr val="window" lastClr="FFFFFF"/>
              </a:solidFill>
              <a:latin typeface="Calibri"/>
              <a:ea typeface="宋体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46318" y="2260166"/>
            <a:ext cx="12687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矩形 59"/>
          <p:cNvSpPr/>
          <p:nvPr/>
        </p:nvSpPr>
        <p:spPr>
          <a:xfrm>
            <a:off x="-4763" y="1878565"/>
            <a:ext cx="1257923" cy="346249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>
              <a:defRPr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美洲</a:t>
            </a:r>
            <a:endParaRPr lang="zh-CN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-22628" y="2445234"/>
            <a:ext cx="1257923" cy="484748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欧洲</a:t>
            </a:r>
          </a:p>
        </p:txBody>
      </p:sp>
      <p:sp>
        <p:nvSpPr>
          <p:cNvPr id="64" name="矩形 63"/>
          <p:cNvSpPr/>
          <p:nvPr/>
        </p:nvSpPr>
        <p:spPr>
          <a:xfrm>
            <a:off x="-33562" y="3088782"/>
            <a:ext cx="1257923" cy="484748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亚洲</a:t>
            </a:r>
          </a:p>
        </p:txBody>
      </p:sp>
      <p:sp>
        <p:nvSpPr>
          <p:cNvPr id="29" name="矩形 28"/>
          <p:cNvSpPr/>
          <p:nvPr userDrawn="1"/>
        </p:nvSpPr>
        <p:spPr>
          <a:xfrm>
            <a:off x="-22627" y="2292155"/>
            <a:ext cx="1463472" cy="655796"/>
          </a:xfrm>
          <a:prstGeom prst="rect">
            <a:avLst/>
          </a:prstGeom>
          <a:solidFill>
            <a:srgbClr val="4144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欧洲</a:t>
            </a:r>
          </a:p>
        </p:txBody>
      </p:sp>
      <p:sp>
        <p:nvSpPr>
          <p:cNvPr id="35" name="矩形 34"/>
          <p:cNvSpPr/>
          <p:nvPr/>
        </p:nvSpPr>
        <p:spPr>
          <a:xfrm>
            <a:off x="-33562" y="3858682"/>
            <a:ext cx="1512224" cy="346249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>
              <a:defRPr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大洋洲与非洲</a:t>
            </a:r>
            <a:endParaRPr lang="zh-CN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1" name="直接连接符 40"/>
          <p:cNvCxnSpPr/>
          <p:nvPr/>
        </p:nvCxnSpPr>
        <p:spPr>
          <a:xfrm>
            <a:off x="46318" y="2979939"/>
            <a:ext cx="12687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/>
        </p:nvCxnSpPr>
        <p:spPr>
          <a:xfrm>
            <a:off x="46318" y="3665738"/>
            <a:ext cx="12687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/>
        </p:nvCxnSpPr>
        <p:spPr>
          <a:xfrm>
            <a:off x="46318" y="4373309"/>
            <a:ext cx="12687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>
            <a:off x="46318" y="1656009"/>
            <a:ext cx="12687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/>
          <p:cNvSpPr/>
          <p:nvPr/>
        </p:nvSpPr>
        <p:spPr>
          <a:xfrm>
            <a:off x="134571" y="1220826"/>
            <a:ext cx="1257923" cy="346249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>
              <a:defRPr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文化因素</a:t>
            </a:r>
            <a:endParaRPr lang="zh-CN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2" name="直接连接符 21"/>
          <p:cNvCxnSpPr/>
          <p:nvPr/>
        </p:nvCxnSpPr>
        <p:spPr>
          <a:xfrm>
            <a:off x="88170" y="1109447"/>
            <a:ext cx="12687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圆角矩形 4"/>
          <p:cNvSpPr/>
          <p:nvPr/>
        </p:nvSpPr>
        <p:spPr>
          <a:xfrm>
            <a:off x="2462084" y="867140"/>
            <a:ext cx="4267200" cy="369786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lvl="0">
              <a:spcBef>
                <a:spcPct val="0"/>
              </a:spcBef>
            </a:pPr>
            <a:r>
              <a:rPr lang="zh-CN" altLang="en-US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三、法国商人的谈判风格、礼仪及禁忌</a:t>
            </a:r>
          </a:p>
        </p:txBody>
      </p:sp>
      <p:cxnSp>
        <p:nvCxnSpPr>
          <p:cNvPr id="45" name="曲线连接符 44"/>
          <p:cNvCxnSpPr>
            <a:endCxn id="5" idx="1"/>
          </p:cNvCxnSpPr>
          <p:nvPr/>
        </p:nvCxnSpPr>
        <p:spPr>
          <a:xfrm rot="5400000" flipH="1" flipV="1">
            <a:off x="1167455" y="1325424"/>
            <a:ext cx="1568019" cy="1021240"/>
          </a:xfrm>
          <a:prstGeom prst="curvedConnector2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图片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6996" y="2139266"/>
            <a:ext cx="2130456" cy="2234043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5876" y="1855052"/>
            <a:ext cx="1844526" cy="2754086"/>
          </a:xfrm>
          <a:prstGeom prst="rect">
            <a:avLst/>
          </a:prstGeom>
        </p:spPr>
      </p:pic>
      <p:sp>
        <p:nvSpPr>
          <p:cNvPr id="24" name="文本框 43"/>
          <p:cNvSpPr txBox="1"/>
          <p:nvPr/>
        </p:nvSpPr>
        <p:spPr>
          <a:xfrm>
            <a:off x="1507462" y="133715"/>
            <a:ext cx="6632246" cy="438582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6.3 </a:t>
            </a:r>
            <a:r>
              <a:rPr lang="zh-CN" altLang="en-US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欧洲商人的谈判风格、礼仪与禁忌</a:t>
            </a: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7" name="文本框 43"/>
          <p:cNvSpPr txBox="1"/>
          <p:nvPr/>
        </p:nvSpPr>
        <p:spPr>
          <a:xfrm>
            <a:off x="11392" y="12700"/>
            <a:ext cx="3074708" cy="238527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1100" dirty="0" smtClean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6.3.3  </a:t>
            </a:r>
            <a:r>
              <a:rPr lang="zh-CN" altLang="en-US" sz="1100" dirty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法</a:t>
            </a:r>
            <a:r>
              <a:rPr lang="zh-CN" altLang="en-US" sz="1100" dirty="0" smtClean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国商人</a:t>
            </a:r>
            <a:r>
              <a:rPr lang="zh-CN" altLang="en-US" sz="1100" dirty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的谈判风格、礼仪与禁忌</a:t>
            </a:r>
          </a:p>
        </p:txBody>
      </p:sp>
      <p:pic>
        <p:nvPicPr>
          <p:cNvPr id="2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5984" y="151125"/>
            <a:ext cx="2038350" cy="1276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0" name="圆角矩形 29"/>
          <p:cNvSpPr/>
          <p:nvPr/>
        </p:nvSpPr>
        <p:spPr>
          <a:xfrm>
            <a:off x="8251471" y="744793"/>
            <a:ext cx="560651" cy="308618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3462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4762" y="251226"/>
            <a:ext cx="1483424" cy="48922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sz="1500"/>
          </a:p>
        </p:txBody>
      </p:sp>
      <p:cxnSp>
        <p:nvCxnSpPr>
          <p:cNvPr id="9" name="直接连接符 8"/>
          <p:cNvCxnSpPr/>
          <p:nvPr/>
        </p:nvCxnSpPr>
        <p:spPr>
          <a:xfrm>
            <a:off x="1478662" y="618463"/>
            <a:ext cx="623404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五边形 10"/>
          <p:cNvSpPr/>
          <p:nvPr/>
        </p:nvSpPr>
        <p:spPr>
          <a:xfrm flipH="1">
            <a:off x="8404045" y="4462554"/>
            <a:ext cx="739955" cy="378042"/>
          </a:xfrm>
          <a:prstGeom prst="homePlate">
            <a:avLst/>
          </a:prstGeom>
          <a:solidFill>
            <a:schemeClr val="bg1">
              <a:lumMod val="50000"/>
            </a:schemeClr>
          </a:solidFill>
          <a:ln w="25400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fld id="{170C0C04-E408-48A9-82A4-3716296300DE}" type="slidenum">
              <a:rPr lang="zh-CN" altLang="en-US" sz="150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48</a:t>
            </a:fld>
            <a:endParaRPr lang="zh-CN" altLang="en-US" sz="1500" kern="0" dirty="0">
              <a:solidFill>
                <a:sysClr val="window" lastClr="FFFFFF"/>
              </a:solidFill>
              <a:latin typeface="Calibri"/>
              <a:ea typeface="宋体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46318" y="2260166"/>
            <a:ext cx="12687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矩形 59"/>
          <p:cNvSpPr/>
          <p:nvPr/>
        </p:nvSpPr>
        <p:spPr>
          <a:xfrm>
            <a:off x="-4763" y="1878565"/>
            <a:ext cx="1257923" cy="346249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>
              <a:defRPr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美洲</a:t>
            </a:r>
            <a:endParaRPr lang="zh-CN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-22628" y="2445234"/>
            <a:ext cx="1257923" cy="484748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欧洲</a:t>
            </a:r>
          </a:p>
        </p:txBody>
      </p:sp>
      <p:sp>
        <p:nvSpPr>
          <p:cNvPr id="64" name="矩形 63"/>
          <p:cNvSpPr/>
          <p:nvPr/>
        </p:nvSpPr>
        <p:spPr>
          <a:xfrm>
            <a:off x="-33562" y="3088782"/>
            <a:ext cx="1257923" cy="484748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亚洲</a:t>
            </a:r>
          </a:p>
        </p:txBody>
      </p:sp>
      <p:sp>
        <p:nvSpPr>
          <p:cNvPr id="29" name="矩形 28"/>
          <p:cNvSpPr/>
          <p:nvPr userDrawn="1"/>
        </p:nvSpPr>
        <p:spPr>
          <a:xfrm>
            <a:off x="-22627" y="2292155"/>
            <a:ext cx="1463472" cy="655796"/>
          </a:xfrm>
          <a:prstGeom prst="rect">
            <a:avLst/>
          </a:prstGeom>
          <a:solidFill>
            <a:srgbClr val="4144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欧洲</a:t>
            </a:r>
          </a:p>
        </p:txBody>
      </p:sp>
      <p:sp>
        <p:nvSpPr>
          <p:cNvPr id="35" name="矩形 34"/>
          <p:cNvSpPr/>
          <p:nvPr/>
        </p:nvSpPr>
        <p:spPr>
          <a:xfrm>
            <a:off x="-33562" y="3858682"/>
            <a:ext cx="1512224" cy="346249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>
              <a:defRPr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大洋洲与非洲</a:t>
            </a:r>
            <a:endParaRPr lang="zh-CN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1" name="直接连接符 40"/>
          <p:cNvCxnSpPr/>
          <p:nvPr/>
        </p:nvCxnSpPr>
        <p:spPr>
          <a:xfrm>
            <a:off x="46318" y="2979939"/>
            <a:ext cx="12687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/>
        </p:nvCxnSpPr>
        <p:spPr>
          <a:xfrm>
            <a:off x="46318" y="3665738"/>
            <a:ext cx="12687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/>
        </p:nvCxnSpPr>
        <p:spPr>
          <a:xfrm>
            <a:off x="46318" y="4373309"/>
            <a:ext cx="12687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>
            <a:off x="46318" y="1656009"/>
            <a:ext cx="12687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/>
          <p:cNvSpPr/>
          <p:nvPr/>
        </p:nvSpPr>
        <p:spPr>
          <a:xfrm>
            <a:off x="134571" y="1220826"/>
            <a:ext cx="1257923" cy="346249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>
              <a:defRPr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文化因素</a:t>
            </a:r>
            <a:endParaRPr lang="zh-CN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2" name="直接连接符 21"/>
          <p:cNvCxnSpPr/>
          <p:nvPr/>
        </p:nvCxnSpPr>
        <p:spPr>
          <a:xfrm>
            <a:off x="88170" y="1109447"/>
            <a:ext cx="12687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圆角矩形 4"/>
          <p:cNvSpPr/>
          <p:nvPr/>
        </p:nvSpPr>
        <p:spPr>
          <a:xfrm>
            <a:off x="2462084" y="867140"/>
            <a:ext cx="4267200" cy="369786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lvl="0">
              <a:spcBef>
                <a:spcPct val="0"/>
              </a:spcBef>
            </a:pPr>
            <a:r>
              <a:rPr lang="zh-CN" altLang="en-US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三、法国商人的谈判风格、礼仪及禁忌</a:t>
            </a:r>
          </a:p>
        </p:txBody>
      </p:sp>
      <p:cxnSp>
        <p:nvCxnSpPr>
          <p:cNvPr id="45" name="曲线连接符 44"/>
          <p:cNvCxnSpPr>
            <a:endCxn id="5" idx="1"/>
          </p:cNvCxnSpPr>
          <p:nvPr/>
        </p:nvCxnSpPr>
        <p:spPr>
          <a:xfrm rot="5400000" flipH="1" flipV="1">
            <a:off x="1167455" y="1325424"/>
            <a:ext cx="1568019" cy="1021240"/>
          </a:xfrm>
          <a:prstGeom prst="curvedConnector2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4"/>
          <p:cNvSpPr txBox="1"/>
          <p:nvPr/>
        </p:nvSpPr>
        <p:spPr>
          <a:xfrm>
            <a:off x="1853494" y="1298435"/>
            <a:ext cx="7100840" cy="3808735"/>
          </a:xfrm>
          <a:prstGeom prst="rect">
            <a:avLst/>
          </a:prstGeom>
          <a:noFill/>
          <a:ln w="9525">
            <a:noFill/>
          </a:ln>
        </p:spPr>
        <p:txBody>
          <a:bodyPr wrap="square" lIns="68580" tIns="34290" rIns="68580" bIns="3429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（一）法国商人的</a:t>
            </a:r>
            <a:r>
              <a:rPr lang="zh-CN" altLang="en-US" sz="1800" b="1" u="sng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谈判风格</a:t>
            </a:r>
          </a:p>
          <a:p>
            <a:pPr marL="0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sz="18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1.</a:t>
            </a:r>
            <a:r>
              <a:rPr lang="zh-CN" altLang="en-US" sz="18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浓厚的国家意识和</a:t>
            </a:r>
            <a:r>
              <a:rPr lang="zh-CN" altLang="en-US" sz="1800" u="sng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强烈的民族、文化自豪感</a:t>
            </a:r>
            <a:r>
              <a:rPr lang="zh-CN" altLang="en-US" sz="18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。</a:t>
            </a:r>
          </a:p>
          <a:p>
            <a:pPr marL="0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sz="18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2</a:t>
            </a:r>
            <a:r>
              <a:rPr lang="en-US" altLang="zh-CN" sz="1800" dirty="0" smtClean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.</a:t>
            </a:r>
            <a:r>
              <a:rPr lang="zh-CN" altLang="en-US" sz="18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为自己的语言而自豪，</a:t>
            </a:r>
            <a:r>
              <a:rPr lang="zh-CN" altLang="en-US" sz="1800" u="sng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习惯使用法语</a:t>
            </a:r>
            <a:r>
              <a:rPr lang="zh-CN" altLang="en-US" sz="18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为谈判</a:t>
            </a:r>
            <a:r>
              <a:rPr lang="zh-CN" altLang="en-US" sz="1800" dirty="0" smtClean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语言</a:t>
            </a:r>
            <a:endParaRPr lang="zh-CN" altLang="en-US" sz="1800" dirty="0">
              <a:latin typeface="楷体" panose="02010609060101010101" pitchFamily="49" charset="-122"/>
              <a:ea typeface="楷体" panose="02010609060101010101" pitchFamily="49" charset="-122"/>
              <a:sym typeface="+mn-ea"/>
            </a:endParaRPr>
          </a:p>
          <a:p>
            <a:pPr marL="0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sz="18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3</a:t>
            </a:r>
            <a:r>
              <a:rPr lang="en-US" altLang="zh-CN" sz="1800" dirty="0" smtClean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.</a:t>
            </a:r>
            <a:r>
              <a:rPr lang="zh-CN" altLang="en-US" sz="18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性格</a:t>
            </a:r>
            <a:r>
              <a:rPr lang="zh-CN" altLang="en-US" sz="1800" u="sng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开朗</a:t>
            </a:r>
            <a:r>
              <a:rPr lang="zh-CN" altLang="en-US" sz="18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、眼界开阔，为人友善</a:t>
            </a:r>
          </a:p>
          <a:p>
            <a:pPr marL="0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sz="18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4.</a:t>
            </a:r>
            <a:r>
              <a:rPr lang="zh-CN" altLang="en-US" sz="1800" u="sng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不应只顾谈生意上的细节</a:t>
            </a:r>
            <a:r>
              <a:rPr lang="zh-CN" altLang="en-US" sz="18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，会被视为“此人太枯燥无味，没情趣”。</a:t>
            </a:r>
          </a:p>
          <a:p>
            <a:pPr marL="0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sz="18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5</a:t>
            </a:r>
            <a:r>
              <a:rPr lang="en-US" altLang="zh-CN" sz="1800" dirty="0" smtClean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.</a:t>
            </a:r>
            <a:r>
              <a:rPr lang="zh-CN" altLang="en-US" sz="1800" dirty="0" smtClean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 谈判</a:t>
            </a:r>
            <a:r>
              <a:rPr lang="zh-CN" altLang="en-US" sz="18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时</a:t>
            </a:r>
            <a:r>
              <a:rPr lang="zh-CN" altLang="en-US" sz="1800" u="sng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思路灵活</a:t>
            </a:r>
            <a:r>
              <a:rPr lang="zh-CN" altLang="en-US" sz="18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，手法</a:t>
            </a:r>
            <a:r>
              <a:rPr lang="zh-CN" altLang="en-US" sz="1800" dirty="0" smtClean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多样，偏爱</a:t>
            </a:r>
            <a:r>
              <a:rPr lang="zh-CN" altLang="en-US" sz="1800" u="sng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横向式谈判</a:t>
            </a:r>
            <a:endParaRPr lang="zh-CN" altLang="en-US" sz="1800" dirty="0">
              <a:latin typeface="楷体" panose="02010609060101010101" pitchFamily="49" charset="-122"/>
              <a:ea typeface="楷体" panose="02010609060101010101" pitchFamily="49" charset="-122"/>
              <a:sym typeface="+mn-ea"/>
            </a:endParaRPr>
          </a:p>
          <a:p>
            <a:pPr marL="0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sz="1800" dirty="0" smtClean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6.</a:t>
            </a:r>
            <a:r>
              <a:rPr lang="zh-CN" altLang="en-US" sz="18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大多注重</a:t>
            </a:r>
            <a:r>
              <a:rPr lang="zh-CN" altLang="en-US" sz="1800" u="sng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依靠自身力量</a:t>
            </a:r>
            <a:r>
              <a:rPr lang="zh-CN" altLang="en-US" sz="18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达成交易</a:t>
            </a:r>
          </a:p>
          <a:p>
            <a:pPr marL="0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sz="1800" dirty="0" smtClean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7.</a:t>
            </a:r>
            <a:r>
              <a:rPr lang="zh-CN" altLang="en-US" sz="18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对商品的</a:t>
            </a:r>
            <a:r>
              <a:rPr lang="zh-CN" altLang="en-US" sz="1800" u="sng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质量</a:t>
            </a:r>
            <a:r>
              <a:rPr lang="zh-CN" altLang="en-US" sz="1800" dirty="0" smtClean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要求严格</a:t>
            </a:r>
            <a:r>
              <a:rPr lang="zh-CN" altLang="en-US" sz="18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，同时注重</a:t>
            </a:r>
            <a:r>
              <a:rPr lang="zh-CN" altLang="en-US" sz="1800" dirty="0" smtClean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美感，要求</a:t>
            </a:r>
            <a:r>
              <a:rPr lang="zh-CN" altLang="en-US" sz="1800" u="sng" dirty="0" smtClean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包装精美</a:t>
            </a:r>
            <a:endParaRPr lang="zh-CN" altLang="en-US" sz="1800" u="sng" dirty="0">
              <a:solidFill>
                <a:srgbClr val="C00000"/>
              </a:solidFill>
              <a:latin typeface="楷体" panose="02010609060101010101" pitchFamily="49" charset="-122"/>
              <a:ea typeface="楷体" panose="02010609060101010101" pitchFamily="49" charset="-122"/>
              <a:sym typeface="+mn-ea"/>
            </a:endParaRPr>
          </a:p>
          <a:p>
            <a:pPr marL="0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sz="1800" dirty="0" smtClean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8.</a:t>
            </a:r>
            <a:r>
              <a:rPr lang="zh-CN" altLang="en-US" sz="1800" u="sng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时间观念不</a:t>
            </a:r>
            <a:r>
              <a:rPr lang="zh-CN" altLang="en-US" sz="1800" u="sng" dirty="0" smtClean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强，</a:t>
            </a:r>
            <a:r>
              <a:rPr lang="en-US" altLang="zh-CN" sz="1800" u="sng" dirty="0" smtClean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8</a:t>
            </a:r>
            <a:r>
              <a:rPr lang="zh-CN" altLang="en-US" sz="1800" u="sng" dirty="0" smtClean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月份都会去度假</a:t>
            </a:r>
            <a:endParaRPr lang="zh-CN" altLang="en-US" sz="1800" u="sng" dirty="0">
              <a:solidFill>
                <a:srgbClr val="C00000"/>
              </a:solidFill>
              <a:latin typeface="楷体" panose="02010609060101010101" pitchFamily="49" charset="-122"/>
              <a:ea typeface="楷体" panose="02010609060101010101" pitchFamily="49" charset="-122"/>
              <a:sym typeface="+mn-ea"/>
            </a:endParaRPr>
          </a:p>
        </p:txBody>
      </p:sp>
      <p:sp>
        <p:nvSpPr>
          <p:cNvPr id="24" name="五边形 23"/>
          <p:cNvSpPr/>
          <p:nvPr/>
        </p:nvSpPr>
        <p:spPr>
          <a:xfrm flipH="1">
            <a:off x="4848032" y="1367740"/>
            <a:ext cx="1935860" cy="288269"/>
          </a:xfrm>
          <a:prstGeom prst="homePlat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选择</a:t>
            </a:r>
            <a:r>
              <a:rPr lang="en-US" altLang="zh-CN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案例分析</a:t>
            </a:r>
          </a:p>
        </p:txBody>
      </p:sp>
      <p:sp>
        <p:nvSpPr>
          <p:cNvPr id="27" name="文本框 43"/>
          <p:cNvSpPr txBox="1"/>
          <p:nvPr/>
        </p:nvSpPr>
        <p:spPr>
          <a:xfrm>
            <a:off x="1507462" y="133715"/>
            <a:ext cx="6632246" cy="438582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6.3 </a:t>
            </a:r>
            <a:r>
              <a:rPr lang="zh-CN" altLang="en-US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欧洲商人的谈判风格、礼仪与禁忌</a:t>
            </a: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8" name="文本框 43"/>
          <p:cNvSpPr txBox="1"/>
          <p:nvPr/>
        </p:nvSpPr>
        <p:spPr>
          <a:xfrm>
            <a:off x="11392" y="12700"/>
            <a:ext cx="3074708" cy="238527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1100" dirty="0" smtClean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6.3.3  </a:t>
            </a:r>
            <a:r>
              <a:rPr lang="zh-CN" altLang="en-US" sz="1100" dirty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法</a:t>
            </a:r>
            <a:r>
              <a:rPr lang="zh-CN" altLang="en-US" sz="1100" dirty="0" smtClean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国商人</a:t>
            </a:r>
            <a:r>
              <a:rPr lang="zh-CN" altLang="en-US" sz="1100" dirty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的谈判风格、礼仪与禁忌</a:t>
            </a: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5984" y="151125"/>
            <a:ext cx="2038350" cy="1276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1" name="圆角矩形 30"/>
          <p:cNvSpPr/>
          <p:nvPr/>
        </p:nvSpPr>
        <p:spPr>
          <a:xfrm>
            <a:off x="8251471" y="744793"/>
            <a:ext cx="560651" cy="308618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 rot="676369">
            <a:off x="7138305" y="1545613"/>
            <a:ext cx="1593706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zh-CN" altLang="en-US" sz="36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自豪感</a:t>
            </a:r>
            <a:endParaRPr lang="zh-CN" altLang="en-US" sz="3600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0549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4762" y="251226"/>
            <a:ext cx="1483424" cy="48922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sz="1500"/>
          </a:p>
        </p:txBody>
      </p:sp>
      <p:cxnSp>
        <p:nvCxnSpPr>
          <p:cNvPr id="9" name="直接连接符 8"/>
          <p:cNvCxnSpPr/>
          <p:nvPr/>
        </p:nvCxnSpPr>
        <p:spPr>
          <a:xfrm>
            <a:off x="1478662" y="618463"/>
            <a:ext cx="623404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五边形 10"/>
          <p:cNvSpPr/>
          <p:nvPr/>
        </p:nvSpPr>
        <p:spPr>
          <a:xfrm flipH="1">
            <a:off x="8404045" y="4462554"/>
            <a:ext cx="739955" cy="378042"/>
          </a:xfrm>
          <a:prstGeom prst="homePlate">
            <a:avLst/>
          </a:prstGeom>
          <a:solidFill>
            <a:schemeClr val="bg1">
              <a:lumMod val="50000"/>
            </a:schemeClr>
          </a:solidFill>
          <a:ln w="25400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fld id="{170C0C04-E408-48A9-82A4-3716296300DE}" type="slidenum">
              <a:rPr lang="zh-CN" altLang="en-US" sz="150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49</a:t>
            </a:fld>
            <a:endParaRPr lang="zh-CN" altLang="en-US" sz="1500" kern="0" dirty="0">
              <a:solidFill>
                <a:sysClr val="window" lastClr="FFFFFF"/>
              </a:solidFill>
              <a:latin typeface="Calibri"/>
              <a:ea typeface="宋体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46318" y="2260166"/>
            <a:ext cx="12687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矩形 59"/>
          <p:cNvSpPr/>
          <p:nvPr/>
        </p:nvSpPr>
        <p:spPr>
          <a:xfrm>
            <a:off x="-4763" y="1878565"/>
            <a:ext cx="1257923" cy="346249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>
              <a:defRPr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美洲</a:t>
            </a:r>
            <a:endParaRPr lang="zh-CN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-22628" y="2445234"/>
            <a:ext cx="1257923" cy="484748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欧洲</a:t>
            </a:r>
          </a:p>
        </p:txBody>
      </p:sp>
      <p:sp>
        <p:nvSpPr>
          <p:cNvPr id="64" name="矩形 63"/>
          <p:cNvSpPr/>
          <p:nvPr/>
        </p:nvSpPr>
        <p:spPr>
          <a:xfrm>
            <a:off x="-33562" y="3088782"/>
            <a:ext cx="1257923" cy="484748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亚洲</a:t>
            </a:r>
          </a:p>
        </p:txBody>
      </p:sp>
      <p:sp>
        <p:nvSpPr>
          <p:cNvPr id="29" name="矩形 28"/>
          <p:cNvSpPr/>
          <p:nvPr userDrawn="1"/>
        </p:nvSpPr>
        <p:spPr>
          <a:xfrm>
            <a:off x="-22627" y="2292155"/>
            <a:ext cx="1463472" cy="655796"/>
          </a:xfrm>
          <a:prstGeom prst="rect">
            <a:avLst/>
          </a:prstGeom>
          <a:solidFill>
            <a:srgbClr val="4144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欧洲</a:t>
            </a:r>
          </a:p>
        </p:txBody>
      </p:sp>
      <p:sp>
        <p:nvSpPr>
          <p:cNvPr id="35" name="矩形 34"/>
          <p:cNvSpPr/>
          <p:nvPr/>
        </p:nvSpPr>
        <p:spPr>
          <a:xfrm>
            <a:off x="-33562" y="3858682"/>
            <a:ext cx="1512224" cy="346249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>
              <a:defRPr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大洋洲与非洲</a:t>
            </a:r>
            <a:endParaRPr lang="zh-CN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1" name="直接连接符 40"/>
          <p:cNvCxnSpPr/>
          <p:nvPr/>
        </p:nvCxnSpPr>
        <p:spPr>
          <a:xfrm>
            <a:off x="46318" y="2979939"/>
            <a:ext cx="12687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/>
        </p:nvCxnSpPr>
        <p:spPr>
          <a:xfrm>
            <a:off x="46318" y="3665738"/>
            <a:ext cx="12687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/>
        </p:nvCxnSpPr>
        <p:spPr>
          <a:xfrm>
            <a:off x="46318" y="4373309"/>
            <a:ext cx="12687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>
            <a:off x="46318" y="1656009"/>
            <a:ext cx="12687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/>
          <p:cNvSpPr/>
          <p:nvPr/>
        </p:nvSpPr>
        <p:spPr>
          <a:xfrm>
            <a:off x="134571" y="1220826"/>
            <a:ext cx="1257923" cy="346249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>
              <a:defRPr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文化因素</a:t>
            </a:r>
            <a:endParaRPr lang="zh-CN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2" name="直接连接符 21"/>
          <p:cNvCxnSpPr/>
          <p:nvPr/>
        </p:nvCxnSpPr>
        <p:spPr>
          <a:xfrm>
            <a:off x="88170" y="1109447"/>
            <a:ext cx="12687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圆角矩形 4"/>
          <p:cNvSpPr/>
          <p:nvPr/>
        </p:nvSpPr>
        <p:spPr>
          <a:xfrm>
            <a:off x="2462084" y="867140"/>
            <a:ext cx="4267200" cy="369786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lvl="0">
              <a:spcBef>
                <a:spcPct val="0"/>
              </a:spcBef>
            </a:pPr>
            <a:r>
              <a:rPr lang="zh-CN" altLang="en-US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三、法国商人的谈判风格、礼仪及禁忌</a:t>
            </a:r>
          </a:p>
        </p:txBody>
      </p:sp>
      <p:cxnSp>
        <p:nvCxnSpPr>
          <p:cNvPr id="45" name="曲线连接符 44"/>
          <p:cNvCxnSpPr>
            <a:endCxn id="5" idx="1"/>
          </p:cNvCxnSpPr>
          <p:nvPr/>
        </p:nvCxnSpPr>
        <p:spPr>
          <a:xfrm rot="5400000" flipH="1" flipV="1">
            <a:off x="1167455" y="1325424"/>
            <a:ext cx="1568019" cy="1021240"/>
          </a:xfrm>
          <a:prstGeom prst="curvedConnector2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4"/>
          <p:cNvSpPr txBox="1"/>
          <p:nvPr/>
        </p:nvSpPr>
        <p:spPr>
          <a:xfrm>
            <a:off x="1853493" y="1298436"/>
            <a:ext cx="7127222" cy="2042867"/>
          </a:xfrm>
          <a:prstGeom prst="rect">
            <a:avLst/>
          </a:prstGeom>
          <a:noFill/>
          <a:ln w="9525">
            <a:noFill/>
          </a:ln>
        </p:spPr>
        <p:txBody>
          <a:bodyPr wrap="square" lIns="68580" tIns="34290" rIns="68580" bIns="3429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（二）法国商人的谈判</a:t>
            </a:r>
            <a:r>
              <a:rPr lang="zh-CN" altLang="en-US" sz="1800" b="1" u="sng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礼仪及禁忌</a:t>
            </a:r>
            <a:endParaRPr lang="en-US" altLang="zh-CN" sz="1800" b="1" u="sng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0" indent="0">
              <a:lnSpc>
                <a:spcPct val="150000"/>
              </a:lnSpc>
              <a:spcBef>
                <a:spcPct val="0"/>
              </a:spcBef>
              <a:buNone/>
            </a:pPr>
            <a:endParaRPr lang="zh-CN" altLang="en-US" sz="1100" b="1" u="sng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0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sz="18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1.</a:t>
            </a:r>
            <a:r>
              <a:rPr lang="zh-CN" altLang="en-US" sz="18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见面时要握手，且迅速而稍有力。告辞时，应向主人再次握手道别。    </a:t>
            </a:r>
          </a:p>
          <a:p>
            <a:pPr marL="0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sz="18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2.</a:t>
            </a:r>
            <a:r>
              <a:rPr lang="zh-CN" altLang="en-US" sz="1800" u="sng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严禁过多地谈论个人私事</a:t>
            </a:r>
          </a:p>
          <a:p>
            <a:pPr marL="0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sz="18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3.</a:t>
            </a:r>
            <a:r>
              <a:rPr lang="zh-CN" altLang="en-US" sz="18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商业款待多数在</a:t>
            </a:r>
            <a:r>
              <a:rPr lang="zh-CN" altLang="en-US" sz="1800" u="sng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饭店</a:t>
            </a:r>
            <a:r>
              <a:rPr lang="zh-CN" altLang="en-US" sz="18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举行。</a:t>
            </a:r>
          </a:p>
        </p:txBody>
      </p:sp>
      <p:sp>
        <p:nvSpPr>
          <p:cNvPr id="26" name="文本框 43"/>
          <p:cNvSpPr txBox="1"/>
          <p:nvPr/>
        </p:nvSpPr>
        <p:spPr>
          <a:xfrm>
            <a:off x="1507462" y="133715"/>
            <a:ext cx="6632246" cy="438582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6.3 </a:t>
            </a:r>
            <a:r>
              <a:rPr lang="zh-CN" altLang="en-US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欧洲商人的谈判风格、礼仪与禁忌</a:t>
            </a: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7" name="文本框 43"/>
          <p:cNvSpPr txBox="1"/>
          <p:nvPr/>
        </p:nvSpPr>
        <p:spPr>
          <a:xfrm>
            <a:off x="11392" y="12700"/>
            <a:ext cx="3074708" cy="238527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1100" dirty="0" smtClean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6.3.3  </a:t>
            </a:r>
            <a:r>
              <a:rPr lang="zh-CN" altLang="en-US" sz="1100" dirty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法</a:t>
            </a:r>
            <a:r>
              <a:rPr lang="zh-CN" altLang="en-US" sz="1100" dirty="0" smtClean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国商人</a:t>
            </a:r>
            <a:r>
              <a:rPr lang="zh-CN" altLang="en-US" sz="1100" dirty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的谈判风格、礼仪与禁忌</a:t>
            </a:r>
          </a:p>
        </p:txBody>
      </p:sp>
      <p:pic>
        <p:nvPicPr>
          <p:cNvPr id="2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5984" y="151125"/>
            <a:ext cx="2038350" cy="1276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0" name="圆角矩形 29"/>
          <p:cNvSpPr/>
          <p:nvPr/>
        </p:nvSpPr>
        <p:spPr>
          <a:xfrm>
            <a:off x="8251471" y="744793"/>
            <a:ext cx="560651" cy="308618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sp>
        <p:nvSpPr>
          <p:cNvPr id="24" name="五边形 23"/>
          <p:cNvSpPr/>
          <p:nvPr/>
        </p:nvSpPr>
        <p:spPr>
          <a:xfrm flipH="1">
            <a:off x="5525016" y="1395875"/>
            <a:ext cx="1935860" cy="288269"/>
          </a:xfrm>
          <a:prstGeom prst="homePlat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选择</a:t>
            </a:r>
            <a:r>
              <a:rPr lang="en-US" altLang="zh-CN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案例分析</a:t>
            </a:r>
          </a:p>
        </p:txBody>
      </p:sp>
    </p:spTree>
    <p:extLst>
      <p:ext uri="{BB962C8B-B14F-4D97-AF65-F5344CB8AC3E}">
        <p14:creationId xmlns:p14="http://schemas.microsoft.com/office/powerpoint/2010/main" val="1909858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直接连接符 27"/>
          <p:cNvCxnSpPr/>
          <p:nvPr/>
        </p:nvCxnSpPr>
        <p:spPr>
          <a:xfrm>
            <a:off x="629841" y="687944"/>
            <a:ext cx="788431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标题 1"/>
          <p:cNvSpPr>
            <a:spLocks noGrp="1"/>
          </p:cNvSpPr>
          <p:nvPr/>
        </p:nvSpPr>
        <p:spPr>
          <a:xfrm>
            <a:off x="723900" y="-25241"/>
            <a:ext cx="7886700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100" b="1" dirty="0">
                <a:latin typeface="微软雅黑" panose="020B0503020204020204" charset="-122"/>
                <a:ea typeface="微软雅黑" panose="020B0503020204020204" charset="-122"/>
                <a:cs typeface="+mn-cs"/>
              </a:rPr>
              <a:t>职场英语基础篇——赵嘉君</a:t>
            </a:r>
          </a:p>
        </p:txBody>
      </p:sp>
      <p:pic>
        <p:nvPicPr>
          <p:cNvPr id="3" name="图片 2" descr="赵嘉君-海报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900" y="701993"/>
            <a:ext cx="2567182" cy="4320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="" xmlns:a16="http://schemas.microsoft.com/office/drawing/2014/main" id="{61F03471-4CEE-499A-B984-5AF8EF8683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2302" y="1641355"/>
            <a:ext cx="2441275" cy="244127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1363564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 220"/>
          <p:cNvSpPr/>
          <p:nvPr/>
        </p:nvSpPr>
        <p:spPr>
          <a:xfrm>
            <a:off x="-476" y="227171"/>
            <a:ext cx="1969584" cy="400050"/>
          </a:xfrm>
          <a:prstGeom prst="homePlat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100" b="1" dirty="0">
                <a:solidFill>
                  <a:srgbClr val="FFFFFF"/>
                </a:solidFill>
                <a:latin typeface="方正启体简体" panose="03000509000000000000" charset="-122"/>
                <a:ea typeface="方正启体简体" panose="03000509000000000000" charset="-122"/>
              </a:rPr>
              <a:t>题目练习</a:t>
            </a:r>
          </a:p>
        </p:txBody>
      </p:sp>
      <p:sp>
        <p:nvSpPr>
          <p:cNvPr id="3" name="TextBox 6"/>
          <p:cNvSpPr txBox="1"/>
          <p:nvPr/>
        </p:nvSpPr>
        <p:spPr>
          <a:xfrm>
            <a:off x="492163" y="1065008"/>
            <a:ext cx="8229599" cy="2146742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不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喜欢在餐桌上或游玩时谈生意的是（  ）</a:t>
            </a:r>
          </a:p>
          <a:p>
            <a:pPr>
              <a:lnSpc>
                <a:spcPct val="150000"/>
              </a:lnSpc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A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．美国人	</a:t>
            </a:r>
          </a:p>
          <a:p>
            <a:pPr>
              <a:lnSpc>
                <a:spcPct val="150000"/>
              </a:lnSpc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B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．法国人</a:t>
            </a:r>
          </a:p>
          <a:p>
            <a:pPr>
              <a:lnSpc>
                <a:spcPct val="150000"/>
              </a:lnSpc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C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．德国人	</a:t>
            </a:r>
          </a:p>
          <a:p>
            <a:pPr>
              <a:lnSpc>
                <a:spcPct val="150000"/>
              </a:lnSpc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D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．英国人</a:t>
            </a:r>
          </a:p>
        </p:txBody>
      </p:sp>
    </p:spTree>
    <p:extLst>
      <p:ext uri="{BB962C8B-B14F-4D97-AF65-F5344CB8AC3E}">
        <p14:creationId xmlns:p14="http://schemas.microsoft.com/office/powerpoint/2010/main" val="3870467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 220"/>
          <p:cNvSpPr/>
          <p:nvPr/>
        </p:nvSpPr>
        <p:spPr>
          <a:xfrm>
            <a:off x="-476" y="227171"/>
            <a:ext cx="1969584" cy="400050"/>
          </a:xfrm>
          <a:prstGeom prst="homePlat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100" b="1" dirty="0">
                <a:solidFill>
                  <a:srgbClr val="FFFFFF"/>
                </a:solidFill>
                <a:latin typeface="方正启体简体" panose="03000509000000000000" charset="-122"/>
                <a:ea typeface="方正启体简体" panose="03000509000000000000" charset="-122"/>
              </a:rPr>
              <a:t>题目练习</a:t>
            </a:r>
          </a:p>
        </p:txBody>
      </p:sp>
      <p:sp>
        <p:nvSpPr>
          <p:cNvPr id="3" name="TextBox 6"/>
          <p:cNvSpPr txBox="1"/>
          <p:nvPr/>
        </p:nvSpPr>
        <p:spPr>
          <a:xfrm>
            <a:off x="492163" y="1065008"/>
            <a:ext cx="8229599" cy="2146742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不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喜欢在餐桌上或游玩时谈生意的是（  ）</a:t>
            </a:r>
          </a:p>
          <a:p>
            <a:pPr>
              <a:lnSpc>
                <a:spcPct val="150000"/>
              </a:lnSpc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A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．美国人	</a:t>
            </a:r>
          </a:p>
          <a:p>
            <a:pPr>
              <a:lnSpc>
                <a:spcPct val="150000"/>
              </a:lnSpc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B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．法国人</a:t>
            </a:r>
          </a:p>
          <a:p>
            <a:pPr>
              <a:lnSpc>
                <a:spcPct val="150000"/>
              </a:lnSpc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C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．德国人	</a:t>
            </a:r>
          </a:p>
          <a:p>
            <a:pPr>
              <a:lnSpc>
                <a:spcPct val="150000"/>
              </a:lnSpc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D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．英国人</a:t>
            </a:r>
          </a:p>
        </p:txBody>
      </p:sp>
      <p:sp>
        <p:nvSpPr>
          <p:cNvPr id="4" name="矩形 3"/>
          <p:cNvSpPr/>
          <p:nvPr/>
        </p:nvSpPr>
        <p:spPr>
          <a:xfrm>
            <a:off x="492163" y="3672784"/>
            <a:ext cx="7902164" cy="484748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答案：</a:t>
            </a:r>
            <a:r>
              <a:rPr lang="en-US" altLang="zh-CN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1542875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 220"/>
          <p:cNvSpPr/>
          <p:nvPr/>
        </p:nvSpPr>
        <p:spPr>
          <a:xfrm>
            <a:off x="-476" y="227171"/>
            <a:ext cx="1969584" cy="400050"/>
          </a:xfrm>
          <a:prstGeom prst="homePlat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100" b="1" dirty="0">
                <a:solidFill>
                  <a:srgbClr val="FFFFFF"/>
                </a:solidFill>
                <a:latin typeface="方正启体简体" panose="03000509000000000000" charset="-122"/>
                <a:ea typeface="方正启体简体" panose="03000509000000000000" charset="-122"/>
              </a:rPr>
              <a:t>题目练习</a:t>
            </a:r>
          </a:p>
        </p:txBody>
      </p:sp>
      <p:sp>
        <p:nvSpPr>
          <p:cNvPr id="3" name="TextBox 6"/>
          <p:cNvSpPr txBox="1"/>
          <p:nvPr/>
        </p:nvSpPr>
        <p:spPr>
          <a:xfrm>
            <a:off x="492163" y="1065007"/>
            <a:ext cx="8229599" cy="2146742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以下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各项中，属于法国人的谈判风格的是（ ）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  <a:sym typeface="宋体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A: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工作计划性强</a:t>
            </a:r>
          </a:p>
          <a:p>
            <a:pPr>
              <a:lnSpc>
                <a:spcPct val="150000"/>
              </a:lnSpc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B: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要求包装精美</a:t>
            </a:r>
          </a:p>
          <a:p>
            <a:pPr>
              <a:lnSpc>
                <a:spcPct val="150000"/>
              </a:lnSpc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C: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语气比较严肃</a:t>
            </a:r>
          </a:p>
          <a:p>
            <a:pPr>
              <a:lnSpc>
                <a:spcPct val="150000"/>
              </a:lnSpc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D: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等级观念根深蒂固</a:t>
            </a:r>
          </a:p>
        </p:txBody>
      </p:sp>
    </p:spTree>
    <p:extLst>
      <p:ext uri="{BB962C8B-B14F-4D97-AF65-F5344CB8AC3E}">
        <p14:creationId xmlns:p14="http://schemas.microsoft.com/office/powerpoint/2010/main" val="2676393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 220"/>
          <p:cNvSpPr/>
          <p:nvPr/>
        </p:nvSpPr>
        <p:spPr>
          <a:xfrm>
            <a:off x="-476" y="227171"/>
            <a:ext cx="1969584" cy="400050"/>
          </a:xfrm>
          <a:prstGeom prst="homePlat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100" b="1" dirty="0">
                <a:solidFill>
                  <a:srgbClr val="FFFFFF"/>
                </a:solidFill>
                <a:latin typeface="方正启体简体" panose="03000509000000000000" charset="-122"/>
                <a:ea typeface="方正启体简体" panose="03000509000000000000" charset="-122"/>
              </a:rPr>
              <a:t>题目练习</a:t>
            </a:r>
          </a:p>
        </p:txBody>
      </p:sp>
      <p:sp>
        <p:nvSpPr>
          <p:cNvPr id="3" name="TextBox 6"/>
          <p:cNvSpPr txBox="1"/>
          <p:nvPr/>
        </p:nvSpPr>
        <p:spPr>
          <a:xfrm>
            <a:off x="492163" y="1065007"/>
            <a:ext cx="8229599" cy="2146742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以下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各项中，属于法国人的谈判风格的是（ ）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  <a:sym typeface="宋体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A: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工作计划性强</a:t>
            </a:r>
          </a:p>
          <a:p>
            <a:pPr>
              <a:lnSpc>
                <a:spcPct val="150000"/>
              </a:lnSpc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B: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要求包装精美</a:t>
            </a:r>
          </a:p>
          <a:p>
            <a:pPr>
              <a:lnSpc>
                <a:spcPct val="150000"/>
              </a:lnSpc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C: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语气比较严肃</a:t>
            </a:r>
          </a:p>
          <a:p>
            <a:pPr>
              <a:lnSpc>
                <a:spcPct val="150000"/>
              </a:lnSpc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D: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等级观念根深蒂固</a:t>
            </a:r>
          </a:p>
        </p:txBody>
      </p:sp>
      <p:sp>
        <p:nvSpPr>
          <p:cNvPr id="4" name="矩形 3"/>
          <p:cNvSpPr/>
          <p:nvPr/>
        </p:nvSpPr>
        <p:spPr>
          <a:xfrm>
            <a:off x="492163" y="3672784"/>
            <a:ext cx="7902164" cy="484748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答案：</a:t>
            </a:r>
            <a:r>
              <a:rPr lang="en-US" altLang="zh-CN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2097931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4762" y="251226"/>
            <a:ext cx="1483424" cy="48922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sz="1500"/>
          </a:p>
        </p:txBody>
      </p:sp>
      <p:cxnSp>
        <p:nvCxnSpPr>
          <p:cNvPr id="9" name="直接连接符 8"/>
          <p:cNvCxnSpPr/>
          <p:nvPr/>
        </p:nvCxnSpPr>
        <p:spPr>
          <a:xfrm>
            <a:off x="1478662" y="618463"/>
            <a:ext cx="623404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五边形 10"/>
          <p:cNvSpPr/>
          <p:nvPr/>
        </p:nvSpPr>
        <p:spPr>
          <a:xfrm flipH="1">
            <a:off x="8404045" y="4462554"/>
            <a:ext cx="739955" cy="378042"/>
          </a:xfrm>
          <a:prstGeom prst="homePlate">
            <a:avLst/>
          </a:prstGeom>
          <a:solidFill>
            <a:schemeClr val="bg1">
              <a:lumMod val="50000"/>
            </a:schemeClr>
          </a:solidFill>
          <a:ln w="25400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fld id="{170C0C04-E408-48A9-82A4-3716296300DE}" type="slidenum">
              <a:rPr lang="zh-CN" altLang="en-US" sz="150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54</a:t>
            </a:fld>
            <a:endParaRPr lang="zh-CN" altLang="en-US" sz="1500" kern="0" dirty="0">
              <a:solidFill>
                <a:sysClr val="window" lastClr="FFFFFF"/>
              </a:solidFill>
              <a:latin typeface="Calibri"/>
              <a:ea typeface="宋体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46318" y="2260166"/>
            <a:ext cx="12687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矩形 59"/>
          <p:cNvSpPr/>
          <p:nvPr/>
        </p:nvSpPr>
        <p:spPr>
          <a:xfrm>
            <a:off x="-4763" y="1878565"/>
            <a:ext cx="1257923" cy="346249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>
              <a:defRPr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美洲</a:t>
            </a:r>
            <a:endParaRPr lang="zh-CN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-22628" y="2445234"/>
            <a:ext cx="1257923" cy="484748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欧洲</a:t>
            </a:r>
          </a:p>
        </p:txBody>
      </p:sp>
      <p:sp>
        <p:nvSpPr>
          <p:cNvPr id="64" name="矩形 63"/>
          <p:cNvSpPr/>
          <p:nvPr/>
        </p:nvSpPr>
        <p:spPr>
          <a:xfrm>
            <a:off x="-33562" y="3088782"/>
            <a:ext cx="1257923" cy="484748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亚洲</a:t>
            </a:r>
          </a:p>
        </p:txBody>
      </p:sp>
      <p:sp>
        <p:nvSpPr>
          <p:cNvPr id="29" name="矩形 28"/>
          <p:cNvSpPr/>
          <p:nvPr userDrawn="1"/>
        </p:nvSpPr>
        <p:spPr>
          <a:xfrm>
            <a:off x="-22627" y="2292155"/>
            <a:ext cx="1463472" cy="655796"/>
          </a:xfrm>
          <a:prstGeom prst="rect">
            <a:avLst/>
          </a:prstGeom>
          <a:solidFill>
            <a:srgbClr val="4144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欧洲</a:t>
            </a:r>
          </a:p>
        </p:txBody>
      </p:sp>
      <p:sp>
        <p:nvSpPr>
          <p:cNvPr id="35" name="矩形 34"/>
          <p:cNvSpPr/>
          <p:nvPr/>
        </p:nvSpPr>
        <p:spPr>
          <a:xfrm>
            <a:off x="-33562" y="3858682"/>
            <a:ext cx="1512224" cy="346249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>
              <a:defRPr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大洋洲与非洲</a:t>
            </a:r>
            <a:endParaRPr lang="zh-CN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1" name="直接连接符 40"/>
          <p:cNvCxnSpPr/>
          <p:nvPr/>
        </p:nvCxnSpPr>
        <p:spPr>
          <a:xfrm>
            <a:off x="46318" y="2979939"/>
            <a:ext cx="12687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/>
        </p:nvCxnSpPr>
        <p:spPr>
          <a:xfrm>
            <a:off x="46318" y="3665738"/>
            <a:ext cx="12687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/>
        </p:nvCxnSpPr>
        <p:spPr>
          <a:xfrm>
            <a:off x="46318" y="4373309"/>
            <a:ext cx="12687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>
            <a:off x="46318" y="1656009"/>
            <a:ext cx="12687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/>
          <p:cNvSpPr/>
          <p:nvPr/>
        </p:nvSpPr>
        <p:spPr>
          <a:xfrm>
            <a:off x="134571" y="1220826"/>
            <a:ext cx="1257923" cy="346249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>
              <a:defRPr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文化因素</a:t>
            </a:r>
            <a:endParaRPr lang="zh-CN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2" name="直接连接符 21"/>
          <p:cNvCxnSpPr/>
          <p:nvPr/>
        </p:nvCxnSpPr>
        <p:spPr>
          <a:xfrm>
            <a:off x="88170" y="1109447"/>
            <a:ext cx="12687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圆角矩形 4"/>
          <p:cNvSpPr/>
          <p:nvPr/>
        </p:nvSpPr>
        <p:spPr>
          <a:xfrm>
            <a:off x="2462084" y="867140"/>
            <a:ext cx="4363259" cy="369786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lvl="0">
              <a:spcBef>
                <a:spcPct val="0"/>
              </a:spcBef>
            </a:pPr>
            <a:r>
              <a:rPr lang="zh-CN" altLang="en-US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四、意大利商人的谈判风格、礼仪及禁忌</a:t>
            </a:r>
          </a:p>
        </p:txBody>
      </p:sp>
      <p:cxnSp>
        <p:nvCxnSpPr>
          <p:cNvPr id="45" name="曲线连接符 44"/>
          <p:cNvCxnSpPr>
            <a:endCxn id="5" idx="1"/>
          </p:cNvCxnSpPr>
          <p:nvPr/>
        </p:nvCxnSpPr>
        <p:spPr>
          <a:xfrm rot="5400000" flipH="1" flipV="1">
            <a:off x="1167452" y="1325427"/>
            <a:ext cx="1568024" cy="1021240"/>
          </a:xfrm>
          <a:prstGeom prst="curvedConnector2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4"/>
          <p:cNvSpPr txBox="1"/>
          <p:nvPr/>
        </p:nvSpPr>
        <p:spPr>
          <a:xfrm>
            <a:off x="1691869" y="1567075"/>
            <a:ext cx="7399364" cy="2562240"/>
          </a:xfrm>
          <a:prstGeom prst="rect">
            <a:avLst/>
          </a:prstGeom>
          <a:noFill/>
          <a:ln w="9525">
            <a:noFill/>
          </a:ln>
        </p:spPr>
        <p:txBody>
          <a:bodyPr wrap="square" lIns="68580" tIns="34290" rIns="68580" bIns="3429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sz="18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1.</a:t>
            </a:r>
            <a:r>
              <a:rPr lang="zh-CN" altLang="en-US" sz="18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意大利人的</a:t>
            </a:r>
            <a:r>
              <a:rPr lang="zh-CN" altLang="en-US" sz="1800" u="sng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国家意识比较淡薄</a:t>
            </a:r>
            <a:r>
              <a:rPr lang="zh-CN" altLang="en-US" sz="18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，而更愿意提故乡的名字。</a:t>
            </a:r>
          </a:p>
          <a:p>
            <a:pPr marL="0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sz="18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2.</a:t>
            </a:r>
            <a:r>
              <a:rPr lang="zh-CN" altLang="en-US" sz="18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非常重视商人</a:t>
            </a:r>
            <a:r>
              <a:rPr lang="zh-CN" altLang="en-US" sz="1800" u="sng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个人</a:t>
            </a:r>
            <a:r>
              <a:rPr lang="zh-CN" altLang="en-US" sz="18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的作用。</a:t>
            </a:r>
          </a:p>
          <a:p>
            <a:pPr marL="0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sz="18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3.</a:t>
            </a:r>
            <a:r>
              <a:rPr lang="zh-CN" altLang="en-US" sz="18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与法国人相似，意大利商人常常</a:t>
            </a:r>
            <a:r>
              <a:rPr lang="zh-CN" altLang="en-US" sz="1800" u="sng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不遵守约会时间</a:t>
            </a:r>
            <a:endParaRPr lang="zh-CN" altLang="en-US" sz="1800" dirty="0">
              <a:latin typeface="楷体" panose="02010609060101010101" pitchFamily="49" charset="-122"/>
              <a:ea typeface="楷体" panose="02010609060101010101" pitchFamily="49" charset="-122"/>
              <a:sym typeface="+mn-ea"/>
            </a:endParaRPr>
          </a:p>
          <a:p>
            <a:pPr marL="0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sz="18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4.</a:t>
            </a:r>
            <a:r>
              <a:rPr lang="zh-CN" altLang="en-US" sz="18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善于社交，但</a:t>
            </a:r>
            <a:r>
              <a:rPr lang="zh-CN" altLang="en-US" sz="1800" u="sng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情绪多变</a:t>
            </a:r>
            <a:r>
              <a:rPr lang="zh-CN" altLang="en-US" sz="18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，表情富于变化。</a:t>
            </a:r>
          </a:p>
          <a:p>
            <a:pPr marL="0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sz="18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5.</a:t>
            </a:r>
            <a:r>
              <a:rPr lang="zh-CN" altLang="en-US" sz="18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商业贸易比较发达，与外商交易的热情不高，</a:t>
            </a:r>
            <a:r>
              <a:rPr lang="zh-CN" altLang="en-US" sz="1800" u="sng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更愿与国内企业打交道</a:t>
            </a:r>
            <a:r>
              <a:rPr lang="zh-CN" altLang="en-US" sz="18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。</a:t>
            </a:r>
          </a:p>
          <a:p>
            <a:pPr marL="0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sz="18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6.</a:t>
            </a:r>
            <a:r>
              <a:rPr lang="zh-CN" altLang="en-US" sz="18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追求时髦，通常在</a:t>
            </a:r>
            <a:r>
              <a:rPr lang="zh-CN" altLang="en-US" sz="1800" u="sng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现代化的办公室</a:t>
            </a:r>
            <a:r>
              <a:rPr lang="zh-CN" altLang="en-US" sz="18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里工作。</a:t>
            </a:r>
          </a:p>
        </p:txBody>
      </p:sp>
      <p:sp>
        <p:nvSpPr>
          <p:cNvPr id="24" name="五边形 23"/>
          <p:cNvSpPr/>
          <p:nvPr/>
        </p:nvSpPr>
        <p:spPr>
          <a:xfrm flipH="1">
            <a:off x="5778403" y="1275997"/>
            <a:ext cx="1014283" cy="288269"/>
          </a:xfrm>
          <a:prstGeom prst="homePlat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选择</a:t>
            </a:r>
          </a:p>
        </p:txBody>
      </p:sp>
      <p:sp>
        <p:nvSpPr>
          <p:cNvPr id="25" name="文本框 43"/>
          <p:cNvSpPr txBox="1"/>
          <p:nvPr/>
        </p:nvSpPr>
        <p:spPr>
          <a:xfrm>
            <a:off x="1507462" y="133715"/>
            <a:ext cx="6632246" cy="438582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6.3 </a:t>
            </a:r>
            <a:r>
              <a:rPr lang="zh-CN" altLang="en-US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欧洲商人的谈判风格、礼仪与禁忌</a:t>
            </a: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6" name="文本框 43"/>
          <p:cNvSpPr txBox="1"/>
          <p:nvPr/>
        </p:nvSpPr>
        <p:spPr>
          <a:xfrm>
            <a:off x="11392" y="12700"/>
            <a:ext cx="3074708" cy="238527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1100" dirty="0" smtClean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6.3.4  </a:t>
            </a:r>
            <a:r>
              <a:rPr lang="zh-CN" altLang="en-US" sz="1100" dirty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意大利</a:t>
            </a:r>
            <a:r>
              <a:rPr lang="zh-CN" altLang="en-US" sz="1100" dirty="0" smtClean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商人</a:t>
            </a:r>
            <a:r>
              <a:rPr lang="zh-CN" altLang="en-US" sz="1100" dirty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的谈判风格、礼仪与禁忌</a:t>
            </a:r>
          </a:p>
        </p:txBody>
      </p:sp>
      <p:pic>
        <p:nvPicPr>
          <p:cNvPr id="2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5984" y="151125"/>
            <a:ext cx="2038350" cy="1276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8" name="圆角矩形 27"/>
          <p:cNvSpPr/>
          <p:nvPr/>
        </p:nvSpPr>
        <p:spPr>
          <a:xfrm>
            <a:off x="8251471" y="1048904"/>
            <a:ext cx="702863" cy="345046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4021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4762" y="251226"/>
            <a:ext cx="1483424" cy="48922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sz="1500"/>
          </a:p>
        </p:txBody>
      </p:sp>
      <p:cxnSp>
        <p:nvCxnSpPr>
          <p:cNvPr id="9" name="直接连接符 8"/>
          <p:cNvCxnSpPr/>
          <p:nvPr/>
        </p:nvCxnSpPr>
        <p:spPr>
          <a:xfrm>
            <a:off x="1478662" y="618463"/>
            <a:ext cx="623404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五边形 10"/>
          <p:cNvSpPr/>
          <p:nvPr/>
        </p:nvSpPr>
        <p:spPr>
          <a:xfrm flipH="1">
            <a:off x="8404045" y="4462554"/>
            <a:ext cx="739955" cy="378042"/>
          </a:xfrm>
          <a:prstGeom prst="homePlate">
            <a:avLst/>
          </a:prstGeom>
          <a:solidFill>
            <a:schemeClr val="bg1">
              <a:lumMod val="50000"/>
            </a:schemeClr>
          </a:solidFill>
          <a:ln w="25400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fld id="{170C0C04-E408-48A9-82A4-3716296300DE}" type="slidenum">
              <a:rPr lang="zh-CN" altLang="en-US" sz="150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55</a:t>
            </a:fld>
            <a:endParaRPr lang="zh-CN" altLang="en-US" sz="1500" kern="0" dirty="0">
              <a:solidFill>
                <a:sysClr val="window" lastClr="FFFFFF"/>
              </a:solidFill>
              <a:latin typeface="Calibri"/>
              <a:ea typeface="宋体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46318" y="2260166"/>
            <a:ext cx="12687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矩形 59"/>
          <p:cNvSpPr/>
          <p:nvPr/>
        </p:nvSpPr>
        <p:spPr>
          <a:xfrm>
            <a:off x="-4763" y="1878565"/>
            <a:ext cx="1257923" cy="346249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>
              <a:defRPr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美洲</a:t>
            </a:r>
            <a:endParaRPr lang="zh-CN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-22628" y="2445234"/>
            <a:ext cx="1257923" cy="484748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欧洲</a:t>
            </a:r>
          </a:p>
        </p:txBody>
      </p:sp>
      <p:sp>
        <p:nvSpPr>
          <p:cNvPr id="64" name="矩形 63"/>
          <p:cNvSpPr/>
          <p:nvPr/>
        </p:nvSpPr>
        <p:spPr>
          <a:xfrm>
            <a:off x="-33562" y="3088782"/>
            <a:ext cx="1257923" cy="484748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亚洲</a:t>
            </a:r>
          </a:p>
        </p:txBody>
      </p:sp>
      <p:sp>
        <p:nvSpPr>
          <p:cNvPr id="29" name="矩形 28"/>
          <p:cNvSpPr/>
          <p:nvPr userDrawn="1"/>
        </p:nvSpPr>
        <p:spPr>
          <a:xfrm>
            <a:off x="-22627" y="2292155"/>
            <a:ext cx="1463472" cy="655796"/>
          </a:xfrm>
          <a:prstGeom prst="rect">
            <a:avLst/>
          </a:prstGeom>
          <a:solidFill>
            <a:srgbClr val="4144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欧洲</a:t>
            </a:r>
          </a:p>
        </p:txBody>
      </p:sp>
      <p:sp>
        <p:nvSpPr>
          <p:cNvPr id="35" name="矩形 34"/>
          <p:cNvSpPr/>
          <p:nvPr/>
        </p:nvSpPr>
        <p:spPr>
          <a:xfrm>
            <a:off x="-33562" y="3858682"/>
            <a:ext cx="1512224" cy="346249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>
              <a:defRPr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大洋洲与非洲</a:t>
            </a:r>
            <a:endParaRPr lang="zh-CN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1" name="直接连接符 40"/>
          <p:cNvCxnSpPr/>
          <p:nvPr/>
        </p:nvCxnSpPr>
        <p:spPr>
          <a:xfrm>
            <a:off x="46318" y="2979939"/>
            <a:ext cx="12687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/>
        </p:nvCxnSpPr>
        <p:spPr>
          <a:xfrm>
            <a:off x="46318" y="3665738"/>
            <a:ext cx="12687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/>
        </p:nvCxnSpPr>
        <p:spPr>
          <a:xfrm>
            <a:off x="46318" y="4373309"/>
            <a:ext cx="12687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>
            <a:off x="46318" y="1656009"/>
            <a:ext cx="12687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/>
          <p:cNvSpPr/>
          <p:nvPr/>
        </p:nvSpPr>
        <p:spPr>
          <a:xfrm>
            <a:off x="134571" y="1220826"/>
            <a:ext cx="1257923" cy="346249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>
              <a:defRPr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文化因素</a:t>
            </a:r>
            <a:endParaRPr lang="zh-CN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2" name="直接连接符 21"/>
          <p:cNvCxnSpPr/>
          <p:nvPr/>
        </p:nvCxnSpPr>
        <p:spPr>
          <a:xfrm>
            <a:off x="88170" y="1109447"/>
            <a:ext cx="12687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曲线连接符 44"/>
          <p:cNvCxnSpPr>
            <a:endCxn id="5" idx="1"/>
          </p:cNvCxnSpPr>
          <p:nvPr/>
        </p:nvCxnSpPr>
        <p:spPr>
          <a:xfrm rot="5400000" flipH="1" flipV="1">
            <a:off x="1167452" y="1325427"/>
            <a:ext cx="1568024" cy="1021240"/>
          </a:xfrm>
          <a:prstGeom prst="curvedConnector2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4"/>
          <p:cNvSpPr txBox="1"/>
          <p:nvPr/>
        </p:nvSpPr>
        <p:spPr>
          <a:xfrm>
            <a:off x="1744636" y="1191773"/>
            <a:ext cx="7399364" cy="2285241"/>
          </a:xfrm>
          <a:prstGeom prst="rect">
            <a:avLst/>
          </a:prstGeom>
          <a:noFill/>
          <a:ln w="9525">
            <a:noFill/>
          </a:ln>
        </p:spPr>
        <p:txBody>
          <a:bodyPr wrap="square" lIns="68580" tIns="34290" rIns="68580" bIns="3429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indent="0">
              <a:lnSpc>
                <a:spcPct val="200000"/>
              </a:lnSpc>
              <a:spcBef>
                <a:spcPct val="0"/>
              </a:spcBef>
              <a:buNone/>
            </a:pP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（一）西班牙商人的</a:t>
            </a:r>
            <a:r>
              <a:rPr lang="zh-CN" altLang="en-US" sz="1800" b="1" u="sng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谈判风格</a:t>
            </a:r>
          </a:p>
          <a:p>
            <a:pPr marL="0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sz="18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1.</a:t>
            </a:r>
            <a:r>
              <a:rPr lang="zh-CN" altLang="en-US" sz="18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生性开朗，</a:t>
            </a:r>
            <a:r>
              <a:rPr lang="zh-CN" altLang="en-US" sz="1800" u="sng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奔放</a:t>
            </a:r>
            <a:r>
              <a:rPr lang="zh-CN" altLang="en-US" sz="18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的热情。</a:t>
            </a:r>
          </a:p>
          <a:p>
            <a:pPr marL="0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sz="18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2.</a:t>
            </a:r>
            <a:r>
              <a:rPr lang="zh-CN" altLang="en-US" sz="18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略显</a:t>
            </a:r>
            <a:r>
              <a:rPr lang="zh-CN" altLang="en-US" sz="1800" u="sng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傲慢</a:t>
            </a:r>
            <a:r>
              <a:rPr lang="zh-CN" altLang="en-US" sz="18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，其商人常常有居高临下的优越感，仿佛自己是世界的主人。</a:t>
            </a:r>
          </a:p>
          <a:p>
            <a:pPr marL="0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sz="18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3</a:t>
            </a:r>
            <a:r>
              <a:rPr lang="en-US" altLang="zh-CN" sz="1800" dirty="0" smtClean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.</a:t>
            </a:r>
            <a:r>
              <a:rPr lang="zh-CN" altLang="en-US" sz="18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一般</a:t>
            </a:r>
            <a:r>
              <a:rPr lang="zh-CN" altLang="en-US" sz="1800" b="1" u="sng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不肯承认自己的错误</a:t>
            </a:r>
            <a:endParaRPr lang="zh-CN" altLang="en-US" sz="1800" dirty="0">
              <a:latin typeface="楷体" panose="02010609060101010101" pitchFamily="49" charset="-122"/>
              <a:ea typeface="楷体" panose="02010609060101010101" pitchFamily="49" charset="-122"/>
              <a:sym typeface="+mn-ea"/>
            </a:endParaRPr>
          </a:p>
          <a:p>
            <a:pPr marL="0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sz="18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4</a:t>
            </a:r>
            <a:r>
              <a:rPr lang="en-US" altLang="zh-CN" sz="1800" dirty="0" smtClean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.</a:t>
            </a:r>
            <a:r>
              <a:rPr lang="zh-CN" altLang="en-US" sz="18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考虑问题很注重</a:t>
            </a:r>
            <a:r>
              <a:rPr lang="zh-CN" altLang="en-US" sz="1800" u="sng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现实</a:t>
            </a:r>
            <a:r>
              <a:rPr lang="zh-CN" altLang="en-US" sz="18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，对各种事务的安排十分严肃认真</a:t>
            </a:r>
            <a:r>
              <a:rPr lang="zh-CN" altLang="en-US" sz="1800" dirty="0" smtClean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。</a:t>
            </a:r>
            <a:endParaRPr lang="zh-CN" altLang="en-US" sz="1800" b="1" u="sng" dirty="0">
              <a:solidFill>
                <a:srgbClr val="C00000"/>
              </a:solidFill>
              <a:latin typeface="楷体" panose="02010609060101010101" pitchFamily="49" charset="-122"/>
              <a:ea typeface="楷体" panose="02010609060101010101" pitchFamily="49" charset="-122"/>
              <a:sym typeface="+mn-ea"/>
            </a:endParaRPr>
          </a:p>
        </p:txBody>
      </p:sp>
      <p:sp>
        <p:nvSpPr>
          <p:cNvPr id="24" name="五边形 23"/>
          <p:cNvSpPr/>
          <p:nvPr/>
        </p:nvSpPr>
        <p:spPr>
          <a:xfrm flipH="1">
            <a:off x="4937176" y="1511874"/>
            <a:ext cx="1014283" cy="288269"/>
          </a:xfrm>
          <a:prstGeom prst="homePlat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选择</a:t>
            </a:r>
          </a:p>
        </p:txBody>
      </p:sp>
      <p:sp>
        <p:nvSpPr>
          <p:cNvPr id="27" name="文本框 43"/>
          <p:cNvSpPr txBox="1"/>
          <p:nvPr/>
        </p:nvSpPr>
        <p:spPr>
          <a:xfrm>
            <a:off x="11392" y="12700"/>
            <a:ext cx="3074708" cy="238527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1100" dirty="0" smtClean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6.3.5  </a:t>
            </a:r>
            <a:r>
              <a:rPr lang="zh-CN" altLang="en-US" sz="1100" dirty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西班牙</a:t>
            </a:r>
            <a:r>
              <a:rPr lang="zh-CN" altLang="en-US" sz="1100" dirty="0" smtClean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商人</a:t>
            </a:r>
            <a:r>
              <a:rPr lang="zh-CN" altLang="en-US" sz="1100" dirty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的谈判风格、礼仪与禁忌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5343" y="148139"/>
            <a:ext cx="2335164" cy="1072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6" name="文本框 43"/>
          <p:cNvSpPr txBox="1"/>
          <p:nvPr/>
        </p:nvSpPr>
        <p:spPr>
          <a:xfrm>
            <a:off x="1507462" y="133715"/>
            <a:ext cx="6632246" cy="438582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6.3 </a:t>
            </a:r>
            <a:r>
              <a:rPr lang="zh-CN" altLang="en-US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欧洲商人的谈判风格、礼仪与禁忌</a:t>
            </a: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2462084" y="867140"/>
            <a:ext cx="4363259" cy="369786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lvl="0">
              <a:spcBef>
                <a:spcPct val="0"/>
              </a:spcBef>
            </a:pPr>
            <a:r>
              <a:rPr lang="zh-CN" altLang="en-US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五、西班牙商人的谈判风格、礼仪及禁忌</a:t>
            </a:r>
          </a:p>
        </p:txBody>
      </p:sp>
      <p:sp>
        <p:nvSpPr>
          <p:cNvPr id="28" name="圆角矩形 27"/>
          <p:cNvSpPr/>
          <p:nvPr/>
        </p:nvSpPr>
        <p:spPr>
          <a:xfrm>
            <a:off x="7899486" y="167073"/>
            <a:ext cx="542659" cy="277327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pic>
        <p:nvPicPr>
          <p:cNvPr id="1026" name="Picture 2" descr="https://timgsa.baidu.com/timg?image&amp;quality=80&amp;size=b9999_10000&amp;sec=1545651848086&amp;di=564a8759944a823ab7b1678aa7c386ec&amp;imgtype=0&amp;src=http%3A%2F%2Fimg8.zol.com.cn%2Fbbs%2Fupload%2F19595%2F19594400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272"/>
          <a:stretch/>
        </p:blipFill>
        <p:spPr bwMode="auto">
          <a:xfrm>
            <a:off x="3087686" y="3331156"/>
            <a:ext cx="1556027" cy="172478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timgsa.baidu.com/timg?image&amp;quality=80&amp;size=b9999_10000&amp;sec=1545651954204&amp;di=50413173ae229feb7965389188307db0&amp;imgtype=0&amp;src=http%3A%2F%2Fimgsrc.baidu.com%2Fimage%2Fc0%253Dshijue1%252C0%252C0%252C294%252C40%2Fsign%3D695d2c6f72f0f736ccf34442623cd96c%2Faec379310a55b31929fd986549a98226cffc179d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25"/>
          <a:stretch/>
        </p:blipFill>
        <p:spPr bwMode="auto">
          <a:xfrm>
            <a:off x="5298450" y="3377194"/>
            <a:ext cx="2694475" cy="169716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1849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4762" y="251226"/>
            <a:ext cx="1483424" cy="48922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sz="1500"/>
          </a:p>
        </p:txBody>
      </p:sp>
      <p:cxnSp>
        <p:nvCxnSpPr>
          <p:cNvPr id="9" name="直接连接符 8"/>
          <p:cNvCxnSpPr/>
          <p:nvPr/>
        </p:nvCxnSpPr>
        <p:spPr>
          <a:xfrm>
            <a:off x="1478662" y="618463"/>
            <a:ext cx="623404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五边形 10"/>
          <p:cNvSpPr/>
          <p:nvPr/>
        </p:nvSpPr>
        <p:spPr>
          <a:xfrm flipH="1">
            <a:off x="8404045" y="4462554"/>
            <a:ext cx="739955" cy="378042"/>
          </a:xfrm>
          <a:prstGeom prst="homePlate">
            <a:avLst/>
          </a:prstGeom>
          <a:solidFill>
            <a:schemeClr val="bg1">
              <a:lumMod val="50000"/>
            </a:schemeClr>
          </a:solidFill>
          <a:ln w="25400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fld id="{170C0C04-E408-48A9-82A4-3716296300DE}" type="slidenum">
              <a:rPr lang="zh-CN" altLang="en-US" sz="150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56</a:t>
            </a:fld>
            <a:endParaRPr lang="zh-CN" altLang="en-US" sz="1500" kern="0" dirty="0">
              <a:solidFill>
                <a:sysClr val="window" lastClr="FFFFFF"/>
              </a:solidFill>
              <a:latin typeface="Calibri"/>
              <a:ea typeface="宋体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46318" y="2260166"/>
            <a:ext cx="12687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矩形 59"/>
          <p:cNvSpPr/>
          <p:nvPr/>
        </p:nvSpPr>
        <p:spPr>
          <a:xfrm>
            <a:off x="-4763" y="1878565"/>
            <a:ext cx="1257923" cy="346249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>
              <a:defRPr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美洲</a:t>
            </a:r>
            <a:endParaRPr lang="zh-CN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-22628" y="2445234"/>
            <a:ext cx="1257923" cy="484748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欧洲</a:t>
            </a:r>
          </a:p>
        </p:txBody>
      </p:sp>
      <p:sp>
        <p:nvSpPr>
          <p:cNvPr id="64" name="矩形 63"/>
          <p:cNvSpPr/>
          <p:nvPr/>
        </p:nvSpPr>
        <p:spPr>
          <a:xfrm>
            <a:off x="-33562" y="3088782"/>
            <a:ext cx="1257923" cy="484748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亚洲</a:t>
            </a:r>
          </a:p>
        </p:txBody>
      </p:sp>
      <p:sp>
        <p:nvSpPr>
          <p:cNvPr id="29" name="矩形 28"/>
          <p:cNvSpPr/>
          <p:nvPr userDrawn="1"/>
        </p:nvSpPr>
        <p:spPr>
          <a:xfrm>
            <a:off x="-22627" y="2292155"/>
            <a:ext cx="1463472" cy="655796"/>
          </a:xfrm>
          <a:prstGeom prst="rect">
            <a:avLst/>
          </a:prstGeom>
          <a:solidFill>
            <a:srgbClr val="4144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欧洲</a:t>
            </a:r>
          </a:p>
        </p:txBody>
      </p:sp>
      <p:sp>
        <p:nvSpPr>
          <p:cNvPr id="35" name="矩形 34"/>
          <p:cNvSpPr/>
          <p:nvPr/>
        </p:nvSpPr>
        <p:spPr>
          <a:xfrm>
            <a:off x="-33562" y="3858682"/>
            <a:ext cx="1512224" cy="346249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>
              <a:defRPr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大洋洲与非洲</a:t>
            </a:r>
            <a:endParaRPr lang="zh-CN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1" name="直接连接符 40"/>
          <p:cNvCxnSpPr/>
          <p:nvPr/>
        </p:nvCxnSpPr>
        <p:spPr>
          <a:xfrm>
            <a:off x="46318" y="2979939"/>
            <a:ext cx="12687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/>
        </p:nvCxnSpPr>
        <p:spPr>
          <a:xfrm>
            <a:off x="46318" y="3665738"/>
            <a:ext cx="12687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/>
        </p:nvCxnSpPr>
        <p:spPr>
          <a:xfrm>
            <a:off x="46318" y="4373309"/>
            <a:ext cx="12687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>
            <a:off x="46318" y="1656009"/>
            <a:ext cx="12687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/>
          <p:cNvSpPr/>
          <p:nvPr/>
        </p:nvSpPr>
        <p:spPr>
          <a:xfrm>
            <a:off x="134571" y="1220826"/>
            <a:ext cx="1257923" cy="346249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>
              <a:defRPr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文化因素</a:t>
            </a:r>
            <a:endParaRPr lang="zh-CN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2" name="直接连接符 21"/>
          <p:cNvCxnSpPr/>
          <p:nvPr/>
        </p:nvCxnSpPr>
        <p:spPr>
          <a:xfrm>
            <a:off x="88170" y="1109447"/>
            <a:ext cx="12687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曲线连接符 44"/>
          <p:cNvCxnSpPr>
            <a:endCxn id="5" idx="1"/>
          </p:cNvCxnSpPr>
          <p:nvPr/>
        </p:nvCxnSpPr>
        <p:spPr>
          <a:xfrm rot="5400000" flipH="1" flipV="1">
            <a:off x="1167452" y="1325427"/>
            <a:ext cx="1568024" cy="1021240"/>
          </a:xfrm>
          <a:prstGeom prst="curvedConnector2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4"/>
          <p:cNvSpPr txBox="1"/>
          <p:nvPr/>
        </p:nvSpPr>
        <p:spPr>
          <a:xfrm>
            <a:off x="1744636" y="1302613"/>
            <a:ext cx="7399364" cy="3116238"/>
          </a:xfrm>
          <a:prstGeom prst="rect">
            <a:avLst/>
          </a:prstGeom>
          <a:noFill/>
          <a:ln w="9525">
            <a:noFill/>
          </a:ln>
        </p:spPr>
        <p:txBody>
          <a:bodyPr wrap="square" lIns="68580" tIns="34290" rIns="68580" bIns="3429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indent="0">
              <a:lnSpc>
                <a:spcPct val="200000"/>
              </a:lnSpc>
              <a:spcBef>
                <a:spcPct val="0"/>
              </a:spcBef>
              <a:buNone/>
            </a:pP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（二）西班牙商人的</a:t>
            </a:r>
            <a:r>
              <a:rPr lang="zh-CN" altLang="en-US" sz="1800" b="1" u="sng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谈判礼仪及禁忌</a:t>
            </a:r>
          </a:p>
          <a:p>
            <a:pPr marL="0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sz="1800" b="1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 </a:t>
            </a:r>
            <a:r>
              <a:rPr lang="en-US" altLang="zh-CN" sz="18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1.</a:t>
            </a:r>
            <a:r>
              <a:rPr lang="zh-CN" altLang="en-US" sz="18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尽量</a:t>
            </a:r>
            <a:r>
              <a:rPr lang="zh-CN" altLang="en-US" sz="1800" u="sng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不适用诱导式问句</a:t>
            </a:r>
            <a:r>
              <a:rPr lang="zh-CN" altLang="en-US" sz="18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。</a:t>
            </a:r>
          </a:p>
          <a:p>
            <a:pPr marL="0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sz="18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 </a:t>
            </a:r>
            <a:r>
              <a:rPr lang="en-US" altLang="zh-CN" sz="18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2</a:t>
            </a:r>
            <a:r>
              <a:rPr lang="en-US" altLang="zh-CN" sz="1800" dirty="0" smtClean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.</a:t>
            </a:r>
            <a:r>
              <a:rPr lang="zh-CN" altLang="en-US" sz="1800" dirty="0" smtClean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强调</a:t>
            </a:r>
            <a:r>
              <a:rPr lang="zh-CN" altLang="en-US" sz="1800" u="sng" dirty="0" smtClean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个人信誉</a:t>
            </a:r>
            <a:r>
              <a:rPr lang="zh-CN" altLang="en-US" sz="1800" dirty="0" smtClean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，签合同后一般会认真履行。但也要提防</a:t>
            </a:r>
            <a:r>
              <a:rPr lang="zh-CN" altLang="en-US" sz="18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投机性</a:t>
            </a:r>
            <a:r>
              <a:rPr lang="zh-CN" altLang="en-US" sz="1800" u="sng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掮客</a:t>
            </a:r>
            <a:r>
              <a:rPr lang="zh-CN" altLang="en-US" sz="18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。</a:t>
            </a:r>
          </a:p>
          <a:p>
            <a:pPr marL="0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sz="18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 </a:t>
            </a:r>
            <a:r>
              <a:rPr lang="en-US" altLang="zh-CN" sz="18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3.</a:t>
            </a:r>
            <a:r>
              <a:rPr lang="zh-CN" altLang="en-US" sz="18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注意避免卷入其地方</a:t>
            </a:r>
            <a:r>
              <a:rPr lang="zh-CN" altLang="en-US" sz="1800" u="sng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政治纠纷</a:t>
            </a:r>
            <a:r>
              <a:rPr lang="zh-CN" altLang="en-US" sz="18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之中。</a:t>
            </a:r>
          </a:p>
          <a:p>
            <a:pPr marL="0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sz="18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 </a:t>
            </a:r>
            <a:r>
              <a:rPr lang="en-US" altLang="zh-CN" sz="18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4.</a:t>
            </a:r>
            <a:r>
              <a:rPr lang="zh-CN" altLang="en-US" sz="18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避免送</a:t>
            </a:r>
            <a:r>
              <a:rPr lang="zh-CN" altLang="en-US" sz="1800" u="sng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大丽花和菊花</a:t>
            </a:r>
            <a:endParaRPr lang="zh-CN" altLang="en-US" sz="1800" dirty="0">
              <a:latin typeface="楷体" panose="02010609060101010101" pitchFamily="49" charset="-122"/>
              <a:ea typeface="楷体" panose="02010609060101010101" pitchFamily="49" charset="-122"/>
              <a:sym typeface="+mn-ea"/>
            </a:endParaRPr>
          </a:p>
          <a:p>
            <a:pPr marL="0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sz="18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 </a:t>
            </a:r>
            <a:r>
              <a:rPr lang="en-US" altLang="zh-CN" sz="18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5.</a:t>
            </a:r>
            <a:r>
              <a:rPr lang="zh-CN" altLang="en-US" sz="18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避免和他们谈论</a:t>
            </a:r>
            <a:r>
              <a:rPr lang="zh-CN" altLang="en-US" sz="1800" u="sng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宗教、家庭和工作</a:t>
            </a:r>
            <a:r>
              <a:rPr lang="zh-CN" altLang="en-US" sz="18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等问题</a:t>
            </a:r>
          </a:p>
          <a:p>
            <a:pPr marL="0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sz="18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 </a:t>
            </a:r>
            <a:r>
              <a:rPr lang="en-US" altLang="zh-CN" sz="18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6.</a:t>
            </a:r>
            <a:r>
              <a:rPr lang="zh-CN" altLang="en-US" sz="18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不要说有关</a:t>
            </a:r>
            <a:r>
              <a:rPr lang="zh-CN" altLang="en-US" sz="1800" b="1" u="sng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斗牛的坏话</a:t>
            </a:r>
            <a:r>
              <a:rPr lang="zh-CN" altLang="en-US" sz="18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。</a:t>
            </a:r>
          </a:p>
        </p:txBody>
      </p:sp>
      <p:sp>
        <p:nvSpPr>
          <p:cNvPr id="26" name="文本框 43"/>
          <p:cNvSpPr txBox="1"/>
          <p:nvPr/>
        </p:nvSpPr>
        <p:spPr>
          <a:xfrm>
            <a:off x="1507462" y="133715"/>
            <a:ext cx="6632246" cy="438582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6.3 </a:t>
            </a:r>
            <a:r>
              <a:rPr lang="zh-CN" altLang="en-US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欧洲商人的谈判风格、礼仪与禁忌</a:t>
            </a: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2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5343" y="148139"/>
            <a:ext cx="2335164" cy="1072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8" name="圆角矩形 27"/>
          <p:cNvSpPr/>
          <p:nvPr/>
        </p:nvSpPr>
        <p:spPr>
          <a:xfrm>
            <a:off x="7899486" y="167073"/>
            <a:ext cx="542659" cy="277327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sp>
        <p:nvSpPr>
          <p:cNvPr id="5" name="圆角矩形 4"/>
          <p:cNvSpPr/>
          <p:nvPr/>
        </p:nvSpPr>
        <p:spPr>
          <a:xfrm>
            <a:off x="2462084" y="867140"/>
            <a:ext cx="4363259" cy="369786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lvl="0">
              <a:spcBef>
                <a:spcPct val="0"/>
              </a:spcBef>
            </a:pPr>
            <a:r>
              <a:rPr lang="zh-CN" altLang="en-US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五、西班牙商人的谈判风格、礼仪及禁忌</a:t>
            </a:r>
          </a:p>
        </p:txBody>
      </p:sp>
      <p:sp>
        <p:nvSpPr>
          <p:cNvPr id="24" name="文本框 43"/>
          <p:cNvSpPr txBox="1"/>
          <p:nvPr/>
        </p:nvSpPr>
        <p:spPr>
          <a:xfrm>
            <a:off x="11392" y="12700"/>
            <a:ext cx="3074708" cy="238527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1100" dirty="0" smtClean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6.3.5  </a:t>
            </a:r>
            <a:r>
              <a:rPr lang="zh-CN" altLang="en-US" sz="1100" dirty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西班牙</a:t>
            </a:r>
            <a:r>
              <a:rPr lang="zh-CN" altLang="en-US" sz="1100" dirty="0" smtClean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商人</a:t>
            </a:r>
            <a:r>
              <a:rPr lang="zh-CN" altLang="en-US" sz="1100" dirty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的谈判风格、礼仪与禁忌</a:t>
            </a:r>
          </a:p>
        </p:txBody>
      </p:sp>
    </p:spTree>
    <p:extLst>
      <p:ext uri="{BB962C8B-B14F-4D97-AF65-F5344CB8AC3E}">
        <p14:creationId xmlns:p14="http://schemas.microsoft.com/office/powerpoint/2010/main" val="2553399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4762" y="251226"/>
            <a:ext cx="1483424" cy="48922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sz="1500"/>
          </a:p>
        </p:txBody>
      </p:sp>
      <p:cxnSp>
        <p:nvCxnSpPr>
          <p:cNvPr id="9" name="直接连接符 8"/>
          <p:cNvCxnSpPr/>
          <p:nvPr/>
        </p:nvCxnSpPr>
        <p:spPr>
          <a:xfrm>
            <a:off x="1478662" y="618463"/>
            <a:ext cx="623404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五边形 10"/>
          <p:cNvSpPr/>
          <p:nvPr/>
        </p:nvSpPr>
        <p:spPr>
          <a:xfrm flipH="1">
            <a:off x="8404045" y="4462554"/>
            <a:ext cx="739955" cy="378042"/>
          </a:xfrm>
          <a:prstGeom prst="homePlate">
            <a:avLst/>
          </a:prstGeom>
          <a:solidFill>
            <a:schemeClr val="bg1">
              <a:lumMod val="50000"/>
            </a:schemeClr>
          </a:solidFill>
          <a:ln w="25400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fld id="{170C0C04-E408-48A9-82A4-3716296300DE}" type="slidenum">
              <a:rPr lang="zh-CN" altLang="en-US" sz="150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57</a:t>
            </a:fld>
            <a:endParaRPr lang="zh-CN" altLang="en-US" sz="1500" kern="0" dirty="0">
              <a:solidFill>
                <a:sysClr val="window" lastClr="FFFFFF"/>
              </a:solidFill>
              <a:latin typeface="Calibri"/>
              <a:ea typeface="宋体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46318" y="2260166"/>
            <a:ext cx="12687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矩形 59"/>
          <p:cNvSpPr/>
          <p:nvPr/>
        </p:nvSpPr>
        <p:spPr>
          <a:xfrm>
            <a:off x="-4763" y="1878565"/>
            <a:ext cx="1257923" cy="346249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>
              <a:defRPr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美洲</a:t>
            </a:r>
            <a:endParaRPr lang="zh-CN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-22628" y="2445234"/>
            <a:ext cx="1257923" cy="484748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欧洲</a:t>
            </a:r>
          </a:p>
        </p:txBody>
      </p:sp>
      <p:sp>
        <p:nvSpPr>
          <p:cNvPr id="64" name="矩形 63"/>
          <p:cNvSpPr/>
          <p:nvPr/>
        </p:nvSpPr>
        <p:spPr>
          <a:xfrm>
            <a:off x="-33562" y="3088782"/>
            <a:ext cx="1257923" cy="484748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亚洲</a:t>
            </a:r>
          </a:p>
        </p:txBody>
      </p:sp>
      <p:sp>
        <p:nvSpPr>
          <p:cNvPr id="29" name="矩形 28"/>
          <p:cNvSpPr/>
          <p:nvPr userDrawn="1"/>
        </p:nvSpPr>
        <p:spPr>
          <a:xfrm>
            <a:off x="-22627" y="2292155"/>
            <a:ext cx="1463472" cy="655796"/>
          </a:xfrm>
          <a:prstGeom prst="rect">
            <a:avLst/>
          </a:prstGeom>
          <a:solidFill>
            <a:srgbClr val="4144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欧洲</a:t>
            </a:r>
          </a:p>
        </p:txBody>
      </p:sp>
      <p:sp>
        <p:nvSpPr>
          <p:cNvPr id="35" name="矩形 34"/>
          <p:cNvSpPr/>
          <p:nvPr/>
        </p:nvSpPr>
        <p:spPr>
          <a:xfrm>
            <a:off x="-33562" y="3858682"/>
            <a:ext cx="1512224" cy="346249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>
              <a:defRPr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大洋洲与非洲</a:t>
            </a:r>
            <a:endParaRPr lang="zh-CN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1" name="直接连接符 40"/>
          <p:cNvCxnSpPr/>
          <p:nvPr/>
        </p:nvCxnSpPr>
        <p:spPr>
          <a:xfrm>
            <a:off x="46318" y="2979939"/>
            <a:ext cx="12687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/>
        </p:nvCxnSpPr>
        <p:spPr>
          <a:xfrm>
            <a:off x="46318" y="3665738"/>
            <a:ext cx="12687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/>
        </p:nvCxnSpPr>
        <p:spPr>
          <a:xfrm>
            <a:off x="46318" y="4373309"/>
            <a:ext cx="12687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>
            <a:off x="46318" y="1656009"/>
            <a:ext cx="12687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/>
          <p:cNvSpPr/>
          <p:nvPr/>
        </p:nvSpPr>
        <p:spPr>
          <a:xfrm>
            <a:off x="134571" y="1220826"/>
            <a:ext cx="1257923" cy="346249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>
              <a:defRPr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文化因素</a:t>
            </a:r>
            <a:endParaRPr lang="zh-CN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2" name="直接连接符 21"/>
          <p:cNvCxnSpPr/>
          <p:nvPr/>
        </p:nvCxnSpPr>
        <p:spPr>
          <a:xfrm>
            <a:off x="88170" y="1109447"/>
            <a:ext cx="12687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曲线连接符 44"/>
          <p:cNvCxnSpPr>
            <a:endCxn id="5" idx="1"/>
          </p:cNvCxnSpPr>
          <p:nvPr/>
        </p:nvCxnSpPr>
        <p:spPr>
          <a:xfrm rot="5400000" flipH="1" flipV="1">
            <a:off x="1167452" y="1325427"/>
            <a:ext cx="1568024" cy="1021240"/>
          </a:xfrm>
          <a:prstGeom prst="curvedConnector2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4"/>
          <p:cNvSpPr txBox="1"/>
          <p:nvPr/>
        </p:nvSpPr>
        <p:spPr>
          <a:xfrm>
            <a:off x="1744636" y="1302613"/>
            <a:ext cx="7399364" cy="2839239"/>
          </a:xfrm>
          <a:prstGeom prst="rect">
            <a:avLst/>
          </a:prstGeom>
          <a:noFill/>
          <a:ln w="9525">
            <a:noFill/>
          </a:ln>
        </p:spPr>
        <p:txBody>
          <a:bodyPr wrap="square" lIns="68580" tIns="34290" rIns="68580" bIns="3429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indent="0">
              <a:lnSpc>
                <a:spcPct val="200000"/>
              </a:lnSpc>
              <a:spcBef>
                <a:spcPct val="0"/>
              </a:spcBef>
              <a:buNone/>
            </a:pPr>
            <a:r>
              <a:rPr lang="en-US" altLang="zh-CN" sz="1800" dirty="0" smtClean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1.</a:t>
            </a:r>
            <a:r>
              <a:rPr lang="zh-CN" altLang="en-US" sz="1800" dirty="0" smtClean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善于社交，而且很随和，初次认识就表现出亲密感。但难以开诚布公。</a:t>
            </a:r>
            <a:endParaRPr lang="en-US" altLang="zh-CN" sz="1800" dirty="0" smtClean="0">
              <a:latin typeface="楷体" panose="02010609060101010101" pitchFamily="49" charset="-122"/>
              <a:ea typeface="楷体" panose="02010609060101010101" pitchFamily="49" charset="-122"/>
              <a:sym typeface="+mn-ea"/>
            </a:endParaRPr>
          </a:p>
          <a:p>
            <a:pPr marL="0" indent="0">
              <a:lnSpc>
                <a:spcPct val="200000"/>
              </a:lnSpc>
              <a:spcBef>
                <a:spcPct val="0"/>
              </a:spcBef>
              <a:buNone/>
            </a:pPr>
            <a:r>
              <a:rPr lang="en-US" altLang="zh-CN" sz="1800" dirty="0" smtClean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2.</a:t>
            </a:r>
            <a:r>
              <a:rPr lang="zh-CN" altLang="en-US" sz="1800" dirty="0" smtClean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处理问题</a:t>
            </a:r>
            <a:r>
              <a:rPr lang="zh-CN" altLang="en-US" sz="1800" dirty="0" smtClean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以自我为中心，协调性差</a:t>
            </a:r>
            <a:r>
              <a:rPr lang="zh-CN" altLang="en-US" sz="1800" dirty="0" smtClean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，无法发挥团体的效用。</a:t>
            </a:r>
            <a:endParaRPr lang="en-US" altLang="zh-CN" sz="1800" dirty="0" smtClean="0">
              <a:latin typeface="楷体" panose="02010609060101010101" pitchFamily="49" charset="-122"/>
              <a:ea typeface="楷体" panose="02010609060101010101" pitchFamily="49" charset="-122"/>
              <a:sym typeface="+mn-ea"/>
            </a:endParaRPr>
          </a:p>
          <a:p>
            <a:pPr marL="0" indent="0">
              <a:lnSpc>
                <a:spcPct val="200000"/>
              </a:lnSpc>
              <a:spcBef>
                <a:spcPct val="0"/>
              </a:spcBef>
              <a:buNone/>
            </a:pPr>
            <a:r>
              <a:rPr lang="en-US" altLang="zh-CN" sz="1800" dirty="0" smtClean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3.</a:t>
            </a:r>
            <a:r>
              <a:rPr lang="zh-CN" altLang="en-US" sz="1800" dirty="0" smtClean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讲究打扮，西装革履</a:t>
            </a:r>
            <a:endParaRPr lang="en-US" altLang="zh-CN" sz="1800" dirty="0" smtClean="0">
              <a:latin typeface="楷体" panose="02010609060101010101" pitchFamily="49" charset="-122"/>
              <a:ea typeface="楷体" panose="02010609060101010101" pitchFamily="49" charset="-122"/>
              <a:sym typeface="+mn-ea"/>
            </a:endParaRPr>
          </a:p>
          <a:p>
            <a:pPr marL="0" indent="0">
              <a:lnSpc>
                <a:spcPct val="200000"/>
              </a:lnSpc>
              <a:spcBef>
                <a:spcPct val="0"/>
              </a:spcBef>
              <a:buNone/>
            </a:pPr>
            <a:r>
              <a:rPr lang="en-US" altLang="zh-CN" sz="1800" dirty="0" smtClean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4.</a:t>
            </a:r>
            <a:r>
              <a:rPr lang="zh-CN" altLang="en-US" sz="1800" dirty="0" smtClean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时间观念不强</a:t>
            </a:r>
            <a:r>
              <a:rPr lang="zh-CN" altLang="en-US" sz="1800" dirty="0" smtClean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，在决策时有拖延的习惯</a:t>
            </a:r>
            <a:endParaRPr lang="en-US" altLang="zh-CN" sz="1800" dirty="0" smtClean="0">
              <a:latin typeface="楷体" panose="02010609060101010101" pitchFamily="49" charset="-122"/>
              <a:ea typeface="楷体" panose="02010609060101010101" pitchFamily="49" charset="-122"/>
              <a:sym typeface="+mn-ea"/>
            </a:endParaRPr>
          </a:p>
          <a:p>
            <a:pPr marL="0" indent="0">
              <a:lnSpc>
                <a:spcPct val="200000"/>
              </a:lnSpc>
              <a:spcBef>
                <a:spcPct val="0"/>
              </a:spcBef>
              <a:buNone/>
            </a:pPr>
            <a:r>
              <a:rPr lang="en-US" altLang="zh-CN" sz="1800" dirty="0" smtClean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5.</a:t>
            </a:r>
            <a:r>
              <a:rPr lang="zh-CN" altLang="en-US" sz="1800" dirty="0" smtClean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忌讳“</a:t>
            </a:r>
            <a:r>
              <a:rPr lang="en-US" altLang="zh-CN" sz="1800" dirty="0" smtClean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13</a:t>
            </a:r>
            <a:r>
              <a:rPr lang="zh-CN" altLang="en-US" sz="1800" dirty="0" smtClean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”“星期五”，忌讳谈论年龄、婚姻状况、家庭收入等问题。</a:t>
            </a:r>
            <a:endParaRPr lang="zh-CN" altLang="en-US" sz="1800" dirty="0">
              <a:latin typeface="楷体" panose="02010609060101010101" pitchFamily="49" charset="-122"/>
              <a:ea typeface="楷体" panose="02010609060101010101" pitchFamily="49" charset="-122"/>
              <a:sym typeface="+mn-ea"/>
            </a:endParaRPr>
          </a:p>
        </p:txBody>
      </p:sp>
      <p:sp>
        <p:nvSpPr>
          <p:cNvPr id="26" name="文本框 43"/>
          <p:cNvSpPr txBox="1"/>
          <p:nvPr/>
        </p:nvSpPr>
        <p:spPr>
          <a:xfrm>
            <a:off x="1507462" y="133715"/>
            <a:ext cx="6632246" cy="438582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6.3 </a:t>
            </a:r>
            <a:r>
              <a:rPr lang="zh-CN" altLang="en-US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欧洲商人的谈判风格、礼仪与禁忌</a:t>
            </a: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2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5343" y="148139"/>
            <a:ext cx="2335164" cy="1072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8" name="圆角矩形 27"/>
          <p:cNvSpPr/>
          <p:nvPr/>
        </p:nvSpPr>
        <p:spPr>
          <a:xfrm>
            <a:off x="7913341" y="416463"/>
            <a:ext cx="542659" cy="277327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sp>
        <p:nvSpPr>
          <p:cNvPr id="5" name="圆角矩形 4"/>
          <p:cNvSpPr/>
          <p:nvPr/>
        </p:nvSpPr>
        <p:spPr>
          <a:xfrm>
            <a:off x="2462084" y="867140"/>
            <a:ext cx="4363259" cy="369786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lvl="0">
              <a:spcBef>
                <a:spcPct val="0"/>
              </a:spcBef>
            </a:pPr>
            <a:r>
              <a:rPr lang="zh-CN" altLang="en-US" sz="1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六、葡萄牙商人</a:t>
            </a:r>
            <a:r>
              <a:rPr lang="zh-CN" altLang="en-US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的谈判风格、礼仪及禁忌</a:t>
            </a:r>
          </a:p>
        </p:txBody>
      </p:sp>
      <p:sp>
        <p:nvSpPr>
          <p:cNvPr id="24" name="文本框 43"/>
          <p:cNvSpPr txBox="1"/>
          <p:nvPr/>
        </p:nvSpPr>
        <p:spPr>
          <a:xfrm>
            <a:off x="11392" y="12700"/>
            <a:ext cx="3074708" cy="238527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1100" dirty="0" smtClean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6.3.5  </a:t>
            </a:r>
            <a:r>
              <a:rPr lang="zh-CN" altLang="en-US" sz="1100" dirty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西班牙</a:t>
            </a:r>
            <a:r>
              <a:rPr lang="zh-CN" altLang="en-US" sz="1100" dirty="0" smtClean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商人</a:t>
            </a:r>
            <a:r>
              <a:rPr lang="zh-CN" altLang="en-US" sz="1100" dirty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的谈判风格、礼仪与禁忌</a:t>
            </a:r>
          </a:p>
        </p:txBody>
      </p:sp>
    </p:spTree>
    <p:extLst>
      <p:ext uri="{BB962C8B-B14F-4D97-AF65-F5344CB8AC3E}">
        <p14:creationId xmlns:p14="http://schemas.microsoft.com/office/powerpoint/2010/main" val="2228152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4762" y="251226"/>
            <a:ext cx="1483424" cy="48922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sz="1500"/>
          </a:p>
        </p:txBody>
      </p:sp>
      <p:cxnSp>
        <p:nvCxnSpPr>
          <p:cNvPr id="9" name="直接连接符 8"/>
          <p:cNvCxnSpPr/>
          <p:nvPr/>
        </p:nvCxnSpPr>
        <p:spPr>
          <a:xfrm>
            <a:off x="1478662" y="618463"/>
            <a:ext cx="623404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五边形 10"/>
          <p:cNvSpPr/>
          <p:nvPr/>
        </p:nvSpPr>
        <p:spPr>
          <a:xfrm flipH="1">
            <a:off x="8404045" y="4462554"/>
            <a:ext cx="739955" cy="378042"/>
          </a:xfrm>
          <a:prstGeom prst="homePlate">
            <a:avLst/>
          </a:prstGeom>
          <a:solidFill>
            <a:schemeClr val="bg1">
              <a:lumMod val="50000"/>
            </a:schemeClr>
          </a:solidFill>
          <a:ln w="25400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fld id="{170C0C04-E408-48A9-82A4-3716296300DE}" type="slidenum">
              <a:rPr lang="zh-CN" altLang="en-US" sz="150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58</a:t>
            </a:fld>
            <a:endParaRPr lang="zh-CN" altLang="en-US" sz="1500" kern="0" dirty="0">
              <a:solidFill>
                <a:sysClr val="window" lastClr="FFFFFF"/>
              </a:solidFill>
              <a:latin typeface="Calibri"/>
              <a:ea typeface="宋体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46318" y="2260166"/>
            <a:ext cx="12687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矩形 59"/>
          <p:cNvSpPr/>
          <p:nvPr/>
        </p:nvSpPr>
        <p:spPr>
          <a:xfrm>
            <a:off x="-4763" y="1878565"/>
            <a:ext cx="1257923" cy="346249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>
              <a:defRPr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美洲</a:t>
            </a:r>
            <a:endParaRPr lang="zh-CN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-22628" y="2445234"/>
            <a:ext cx="1257923" cy="484748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欧洲</a:t>
            </a:r>
          </a:p>
        </p:txBody>
      </p:sp>
      <p:sp>
        <p:nvSpPr>
          <p:cNvPr id="64" name="矩形 63"/>
          <p:cNvSpPr/>
          <p:nvPr/>
        </p:nvSpPr>
        <p:spPr>
          <a:xfrm>
            <a:off x="-33562" y="3088782"/>
            <a:ext cx="1257923" cy="484748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亚洲</a:t>
            </a:r>
          </a:p>
        </p:txBody>
      </p:sp>
      <p:sp>
        <p:nvSpPr>
          <p:cNvPr id="29" name="矩形 28"/>
          <p:cNvSpPr/>
          <p:nvPr userDrawn="1"/>
        </p:nvSpPr>
        <p:spPr>
          <a:xfrm>
            <a:off x="-22627" y="2292155"/>
            <a:ext cx="1463472" cy="655796"/>
          </a:xfrm>
          <a:prstGeom prst="rect">
            <a:avLst/>
          </a:prstGeom>
          <a:solidFill>
            <a:srgbClr val="4144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欧洲</a:t>
            </a:r>
          </a:p>
        </p:txBody>
      </p:sp>
      <p:sp>
        <p:nvSpPr>
          <p:cNvPr id="35" name="矩形 34"/>
          <p:cNvSpPr/>
          <p:nvPr/>
        </p:nvSpPr>
        <p:spPr>
          <a:xfrm>
            <a:off x="-33562" y="3858682"/>
            <a:ext cx="1512224" cy="346249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>
              <a:defRPr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大洋洲与非洲</a:t>
            </a:r>
            <a:endParaRPr lang="zh-CN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1" name="直接连接符 40"/>
          <p:cNvCxnSpPr/>
          <p:nvPr/>
        </p:nvCxnSpPr>
        <p:spPr>
          <a:xfrm>
            <a:off x="46318" y="2979939"/>
            <a:ext cx="12687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/>
        </p:nvCxnSpPr>
        <p:spPr>
          <a:xfrm>
            <a:off x="46318" y="3665738"/>
            <a:ext cx="12687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/>
        </p:nvCxnSpPr>
        <p:spPr>
          <a:xfrm>
            <a:off x="46318" y="4373309"/>
            <a:ext cx="12687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>
            <a:off x="46318" y="1656009"/>
            <a:ext cx="12687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/>
          <p:cNvSpPr/>
          <p:nvPr/>
        </p:nvSpPr>
        <p:spPr>
          <a:xfrm>
            <a:off x="134571" y="1220826"/>
            <a:ext cx="1257923" cy="346249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>
              <a:defRPr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文化因素</a:t>
            </a:r>
            <a:endParaRPr lang="zh-CN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2" name="直接连接符 21"/>
          <p:cNvCxnSpPr/>
          <p:nvPr/>
        </p:nvCxnSpPr>
        <p:spPr>
          <a:xfrm>
            <a:off x="88170" y="1109447"/>
            <a:ext cx="12687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曲线连接符 44"/>
          <p:cNvCxnSpPr>
            <a:endCxn id="5" idx="1"/>
          </p:cNvCxnSpPr>
          <p:nvPr/>
        </p:nvCxnSpPr>
        <p:spPr>
          <a:xfrm rot="5400000" flipH="1" flipV="1">
            <a:off x="1167452" y="1325427"/>
            <a:ext cx="1568024" cy="1021240"/>
          </a:xfrm>
          <a:prstGeom prst="curvedConnector2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4"/>
          <p:cNvSpPr txBox="1"/>
          <p:nvPr/>
        </p:nvSpPr>
        <p:spPr>
          <a:xfrm>
            <a:off x="1744636" y="1302613"/>
            <a:ext cx="7399364" cy="3393237"/>
          </a:xfrm>
          <a:prstGeom prst="rect">
            <a:avLst/>
          </a:prstGeom>
          <a:noFill/>
          <a:ln w="9525">
            <a:noFill/>
          </a:ln>
        </p:spPr>
        <p:txBody>
          <a:bodyPr wrap="square" lIns="68580" tIns="34290" rIns="68580" bIns="3429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indent="0">
              <a:lnSpc>
                <a:spcPct val="200000"/>
              </a:lnSpc>
              <a:spcBef>
                <a:spcPct val="0"/>
              </a:spcBef>
              <a:buNone/>
            </a:pPr>
            <a:r>
              <a:rPr lang="en-US" altLang="zh-CN" sz="1800" dirty="0" smtClean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1.</a:t>
            </a:r>
            <a:r>
              <a:rPr lang="zh-CN" altLang="en-US" sz="1800" dirty="0" smtClean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敬重有钱人或是有羊群、土地和房子的人，</a:t>
            </a:r>
            <a:r>
              <a:rPr lang="zh-CN" altLang="en-US" sz="1800" dirty="0" smtClean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商业观念</a:t>
            </a:r>
            <a:r>
              <a:rPr lang="zh-CN" altLang="en-US" sz="1800" dirty="0" smtClean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根深蒂固。</a:t>
            </a:r>
            <a:endParaRPr lang="en-US" altLang="zh-CN" sz="1800" dirty="0" smtClean="0">
              <a:latin typeface="楷体" panose="02010609060101010101" pitchFamily="49" charset="-122"/>
              <a:ea typeface="楷体" panose="02010609060101010101" pitchFamily="49" charset="-122"/>
              <a:sym typeface="+mn-ea"/>
            </a:endParaRPr>
          </a:p>
          <a:p>
            <a:pPr marL="0" indent="0">
              <a:lnSpc>
                <a:spcPct val="200000"/>
              </a:lnSpc>
              <a:spcBef>
                <a:spcPct val="0"/>
              </a:spcBef>
              <a:buNone/>
            </a:pPr>
            <a:r>
              <a:rPr lang="en-US" altLang="zh-CN" sz="1800" dirty="0" smtClean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2.</a:t>
            </a:r>
            <a:r>
              <a:rPr lang="zh-CN" altLang="en-US" sz="1800" dirty="0" smtClean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做生意比较诚实，但履行义务的效率不高。</a:t>
            </a:r>
            <a:endParaRPr lang="en-US" altLang="zh-CN" sz="1800" dirty="0" smtClean="0">
              <a:latin typeface="楷体" panose="02010609060101010101" pitchFamily="49" charset="-122"/>
              <a:ea typeface="楷体" panose="02010609060101010101" pitchFamily="49" charset="-122"/>
              <a:sym typeface="+mn-ea"/>
            </a:endParaRPr>
          </a:p>
          <a:p>
            <a:pPr marL="0" indent="0">
              <a:lnSpc>
                <a:spcPct val="200000"/>
              </a:lnSpc>
              <a:spcBef>
                <a:spcPct val="0"/>
              </a:spcBef>
              <a:buNone/>
            </a:pPr>
            <a:r>
              <a:rPr lang="en-US" altLang="zh-CN" sz="1800" dirty="0" smtClean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3.</a:t>
            </a:r>
            <a:r>
              <a:rPr lang="zh-CN" altLang="en-US" sz="1800" dirty="0" smtClean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不珍惜时间</a:t>
            </a:r>
            <a:r>
              <a:rPr lang="zh-CN" altLang="en-US" sz="1800" dirty="0" smtClean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，更少遵守时间。</a:t>
            </a:r>
            <a:endParaRPr lang="en-US" altLang="zh-CN" sz="1800" dirty="0" smtClean="0">
              <a:latin typeface="楷体" panose="02010609060101010101" pitchFamily="49" charset="-122"/>
              <a:ea typeface="楷体" panose="02010609060101010101" pitchFamily="49" charset="-122"/>
              <a:sym typeface="+mn-ea"/>
            </a:endParaRPr>
          </a:p>
          <a:p>
            <a:pPr marL="0" indent="0">
              <a:lnSpc>
                <a:spcPct val="200000"/>
              </a:lnSpc>
              <a:spcBef>
                <a:spcPct val="0"/>
              </a:spcBef>
              <a:buNone/>
            </a:pPr>
            <a:r>
              <a:rPr lang="en-US" altLang="zh-CN" sz="1800" dirty="0" smtClean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4.</a:t>
            </a:r>
            <a:r>
              <a:rPr lang="zh-CN" altLang="en-US" sz="1800" dirty="0" smtClean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与希腊商人谈话时，</a:t>
            </a:r>
            <a:r>
              <a:rPr lang="zh-CN" altLang="en-US" sz="1800" dirty="0" smtClean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尽量别提及土耳其</a:t>
            </a:r>
            <a:r>
              <a:rPr lang="zh-CN" altLang="en-US" sz="1800" dirty="0" smtClean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。</a:t>
            </a:r>
            <a:endParaRPr lang="en-US" altLang="zh-CN" sz="1800" dirty="0" smtClean="0">
              <a:latin typeface="楷体" panose="02010609060101010101" pitchFamily="49" charset="-122"/>
              <a:ea typeface="楷体" panose="02010609060101010101" pitchFamily="49" charset="-122"/>
              <a:sym typeface="+mn-ea"/>
            </a:endParaRPr>
          </a:p>
          <a:p>
            <a:pPr marL="0" indent="0">
              <a:lnSpc>
                <a:spcPct val="200000"/>
              </a:lnSpc>
              <a:spcBef>
                <a:spcPct val="0"/>
              </a:spcBef>
              <a:buNone/>
            </a:pPr>
            <a:r>
              <a:rPr lang="en-US" altLang="zh-CN" sz="1800" dirty="0" smtClean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5.</a:t>
            </a:r>
            <a:r>
              <a:rPr lang="zh-CN" altLang="en-US" sz="1800" dirty="0" smtClean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不十分讲究穿戴，因此不要以貌取人。</a:t>
            </a:r>
            <a:endParaRPr lang="en-US" altLang="zh-CN" sz="1800" dirty="0" smtClean="0">
              <a:latin typeface="楷体" panose="02010609060101010101" pitchFamily="49" charset="-122"/>
              <a:ea typeface="楷体" panose="02010609060101010101" pitchFamily="49" charset="-122"/>
              <a:sym typeface="+mn-ea"/>
            </a:endParaRPr>
          </a:p>
          <a:p>
            <a:pPr marL="0" indent="0">
              <a:lnSpc>
                <a:spcPct val="200000"/>
              </a:lnSpc>
              <a:spcBef>
                <a:spcPct val="0"/>
              </a:spcBef>
              <a:buNone/>
            </a:pPr>
            <a:r>
              <a:rPr lang="en-US" altLang="zh-CN" sz="1800" dirty="0" smtClean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6.</a:t>
            </a:r>
            <a:r>
              <a:rPr lang="zh-CN" altLang="en-US" sz="1800" dirty="0" smtClean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每年</a:t>
            </a:r>
            <a:r>
              <a:rPr lang="en-US" altLang="zh-CN" sz="1800" dirty="0" smtClean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6</a:t>
            </a:r>
            <a:r>
              <a:rPr lang="zh-CN" altLang="en-US" sz="1800" dirty="0" smtClean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月</a:t>
            </a:r>
            <a:r>
              <a:rPr lang="en-US" altLang="zh-CN" sz="1800" dirty="0" smtClean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-8</a:t>
            </a:r>
            <a:r>
              <a:rPr lang="zh-CN" altLang="en-US" sz="1800" dirty="0" smtClean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月</a:t>
            </a:r>
            <a:r>
              <a:rPr lang="zh-CN" altLang="en-US" sz="1800" dirty="0" smtClean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，商务活动很少，每</a:t>
            </a:r>
            <a:r>
              <a:rPr lang="zh-CN" altLang="en-US" sz="1800" dirty="0" smtClean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星期三下午</a:t>
            </a:r>
            <a:r>
              <a:rPr lang="zh-CN" altLang="en-US" sz="1800" dirty="0" smtClean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很难联系到任何人。</a:t>
            </a:r>
            <a:endParaRPr lang="zh-CN" altLang="en-US" sz="1800" dirty="0">
              <a:latin typeface="楷体" panose="02010609060101010101" pitchFamily="49" charset="-122"/>
              <a:ea typeface="楷体" panose="02010609060101010101" pitchFamily="49" charset="-122"/>
              <a:sym typeface="+mn-ea"/>
            </a:endParaRPr>
          </a:p>
        </p:txBody>
      </p:sp>
      <p:sp>
        <p:nvSpPr>
          <p:cNvPr id="26" name="文本框 43"/>
          <p:cNvSpPr txBox="1"/>
          <p:nvPr/>
        </p:nvSpPr>
        <p:spPr>
          <a:xfrm>
            <a:off x="1507462" y="133715"/>
            <a:ext cx="6632246" cy="438582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6.3 </a:t>
            </a:r>
            <a:r>
              <a:rPr lang="zh-CN" altLang="en-US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欧洲商人的谈判风格、礼仪与禁忌</a:t>
            </a: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2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5343" y="148139"/>
            <a:ext cx="2335164" cy="1072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8" name="圆角矩形 27"/>
          <p:cNvSpPr/>
          <p:nvPr/>
        </p:nvSpPr>
        <p:spPr>
          <a:xfrm>
            <a:off x="7913341" y="679708"/>
            <a:ext cx="399387" cy="277327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sp>
        <p:nvSpPr>
          <p:cNvPr id="5" name="圆角矩形 4"/>
          <p:cNvSpPr/>
          <p:nvPr/>
        </p:nvSpPr>
        <p:spPr>
          <a:xfrm>
            <a:off x="2462084" y="867140"/>
            <a:ext cx="4363259" cy="369786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lvl="0">
              <a:spcBef>
                <a:spcPct val="0"/>
              </a:spcBef>
            </a:pPr>
            <a:r>
              <a:rPr lang="zh-CN" altLang="en-US" sz="1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七、希腊商人</a:t>
            </a:r>
            <a:r>
              <a:rPr lang="zh-CN" altLang="en-US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的谈判风格、礼仪及禁忌</a:t>
            </a:r>
          </a:p>
        </p:txBody>
      </p:sp>
      <p:sp>
        <p:nvSpPr>
          <p:cNvPr id="24" name="文本框 43"/>
          <p:cNvSpPr txBox="1"/>
          <p:nvPr/>
        </p:nvSpPr>
        <p:spPr>
          <a:xfrm>
            <a:off x="11392" y="12700"/>
            <a:ext cx="3074708" cy="238527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1100" dirty="0" smtClean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6.3.5  </a:t>
            </a:r>
            <a:r>
              <a:rPr lang="zh-CN" altLang="en-US" sz="1100" dirty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西班牙</a:t>
            </a:r>
            <a:r>
              <a:rPr lang="zh-CN" altLang="en-US" sz="1100" dirty="0" smtClean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商人</a:t>
            </a:r>
            <a:r>
              <a:rPr lang="zh-CN" altLang="en-US" sz="1100" dirty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的谈判风格、礼仪与禁忌</a:t>
            </a:r>
          </a:p>
        </p:txBody>
      </p:sp>
    </p:spTree>
    <p:extLst>
      <p:ext uri="{BB962C8B-B14F-4D97-AF65-F5344CB8AC3E}">
        <p14:creationId xmlns:p14="http://schemas.microsoft.com/office/powerpoint/2010/main" val="3926542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4762" y="251226"/>
            <a:ext cx="1483424" cy="48922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sz="1500"/>
          </a:p>
        </p:txBody>
      </p:sp>
      <p:cxnSp>
        <p:nvCxnSpPr>
          <p:cNvPr id="9" name="直接连接符 8"/>
          <p:cNvCxnSpPr/>
          <p:nvPr/>
        </p:nvCxnSpPr>
        <p:spPr>
          <a:xfrm>
            <a:off x="1478662" y="618463"/>
            <a:ext cx="623404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五边形 10"/>
          <p:cNvSpPr/>
          <p:nvPr/>
        </p:nvSpPr>
        <p:spPr>
          <a:xfrm flipH="1">
            <a:off x="8404045" y="4462554"/>
            <a:ext cx="739955" cy="378042"/>
          </a:xfrm>
          <a:prstGeom prst="homePlate">
            <a:avLst/>
          </a:prstGeom>
          <a:solidFill>
            <a:schemeClr val="bg1">
              <a:lumMod val="50000"/>
            </a:schemeClr>
          </a:solidFill>
          <a:ln w="25400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fld id="{170C0C04-E408-48A9-82A4-3716296300DE}" type="slidenum">
              <a:rPr lang="zh-CN" altLang="en-US" sz="150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59</a:t>
            </a:fld>
            <a:endParaRPr lang="zh-CN" altLang="en-US" sz="1500" kern="0" dirty="0">
              <a:solidFill>
                <a:sysClr val="window" lastClr="FFFFFF"/>
              </a:solidFill>
              <a:latin typeface="Calibri"/>
              <a:ea typeface="宋体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46318" y="2260166"/>
            <a:ext cx="12687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矩形 59"/>
          <p:cNvSpPr/>
          <p:nvPr/>
        </p:nvSpPr>
        <p:spPr>
          <a:xfrm>
            <a:off x="-4763" y="1878565"/>
            <a:ext cx="1257923" cy="346249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>
              <a:defRPr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美洲</a:t>
            </a:r>
            <a:endParaRPr lang="zh-CN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-22628" y="2445234"/>
            <a:ext cx="1257923" cy="484748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欧洲</a:t>
            </a:r>
          </a:p>
        </p:txBody>
      </p:sp>
      <p:sp>
        <p:nvSpPr>
          <p:cNvPr id="64" name="矩形 63"/>
          <p:cNvSpPr/>
          <p:nvPr/>
        </p:nvSpPr>
        <p:spPr>
          <a:xfrm>
            <a:off x="-33562" y="3088782"/>
            <a:ext cx="1257923" cy="484748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亚洲</a:t>
            </a:r>
          </a:p>
        </p:txBody>
      </p:sp>
      <p:sp>
        <p:nvSpPr>
          <p:cNvPr id="29" name="矩形 28"/>
          <p:cNvSpPr/>
          <p:nvPr userDrawn="1"/>
        </p:nvSpPr>
        <p:spPr>
          <a:xfrm>
            <a:off x="-22627" y="2292155"/>
            <a:ext cx="1463472" cy="655796"/>
          </a:xfrm>
          <a:prstGeom prst="rect">
            <a:avLst/>
          </a:prstGeom>
          <a:solidFill>
            <a:srgbClr val="4144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欧洲</a:t>
            </a:r>
          </a:p>
        </p:txBody>
      </p:sp>
      <p:sp>
        <p:nvSpPr>
          <p:cNvPr id="35" name="矩形 34"/>
          <p:cNvSpPr/>
          <p:nvPr/>
        </p:nvSpPr>
        <p:spPr>
          <a:xfrm>
            <a:off x="-33562" y="3858682"/>
            <a:ext cx="1512224" cy="346249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>
              <a:defRPr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大洋洲与非洲</a:t>
            </a:r>
            <a:endParaRPr lang="zh-CN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1" name="直接连接符 40"/>
          <p:cNvCxnSpPr/>
          <p:nvPr/>
        </p:nvCxnSpPr>
        <p:spPr>
          <a:xfrm>
            <a:off x="46318" y="2979939"/>
            <a:ext cx="12687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/>
        </p:nvCxnSpPr>
        <p:spPr>
          <a:xfrm>
            <a:off x="46318" y="3665738"/>
            <a:ext cx="12687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/>
        </p:nvCxnSpPr>
        <p:spPr>
          <a:xfrm>
            <a:off x="46318" y="4373309"/>
            <a:ext cx="12687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>
            <a:off x="46318" y="1656009"/>
            <a:ext cx="12687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/>
          <p:cNvSpPr/>
          <p:nvPr/>
        </p:nvSpPr>
        <p:spPr>
          <a:xfrm>
            <a:off x="134571" y="1220826"/>
            <a:ext cx="1257923" cy="346249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>
              <a:defRPr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文化因素</a:t>
            </a:r>
            <a:endParaRPr lang="zh-CN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2" name="直接连接符 21"/>
          <p:cNvCxnSpPr/>
          <p:nvPr/>
        </p:nvCxnSpPr>
        <p:spPr>
          <a:xfrm>
            <a:off x="88170" y="1109447"/>
            <a:ext cx="12687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曲线连接符 44"/>
          <p:cNvCxnSpPr>
            <a:endCxn id="5" idx="1"/>
          </p:cNvCxnSpPr>
          <p:nvPr/>
        </p:nvCxnSpPr>
        <p:spPr>
          <a:xfrm rot="5400000" flipH="1" flipV="1">
            <a:off x="862715" y="1723713"/>
            <a:ext cx="1568020" cy="411757"/>
          </a:xfrm>
          <a:prstGeom prst="curvedConnector2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4"/>
          <p:cNvSpPr txBox="1"/>
          <p:nvPr/>
        </p:nvSpPr>
        <p:spPr>
          <a:xfrm>
            <a:off x="1831721" y="1257071"/>
            <a:ext cx="7399364" cy="3116238"/>
          </a:xfrm>
          <a:prstGeom prst="rect">
            <a:avLst/>
          </a:prstGeom>
          <a:noFill/>
          <a:ln w="9525">
            <a:noFill/>
          </a:ln>
        </p:spPr>
        <p:txBody>
          <a:bodyPr wrap="square" lIns="68580" tIns="34290" rIns="68580" bIns="3429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indent="0">
              <a:lnSpc>
                <a:spcPct val="200000"/>
              </a:lnSpc>
              <a:spcBef>
                <a:spcPct val="0"/>
              </a:spcBef>
              <a:buNone/>
            </a:pP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（一）荷兰、比利时和卢森堡商人的</a:t>
            </a:r>
            <a:r>
              <a:rPr lang="zh-CN" altLang="en-US" sz="1800" b="1" u="sng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谈判风格</a:t>
            </a:r>
          </a:p>
          <a:p>
            <a:pPr marL="0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sz="18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</a:t>
            </a:r>
            <a:r>
              <a:rPr lang="en-US" altLang="zh-CN" sz="18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1.</a:t>
            </a:r>
            <a:r>
              <a:rPr lang="zh-CN" altLang="en-US" sz="18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办事比较</a:t>
            </a:r>
            <a:r>
              <a:rPr lang="zh-CN" altLang="en-US" sz="1800" u="sng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稳重</a:t>
            </a:r>
          </a:p>
          <a:p>
            <a:pPr marL="0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sz="18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    </a:t>
            </a:r>
            <a:r>
              <a:rPr lang="en-US" altLang="zh-CN" sz="18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2</a:t>
            </a:r>
            <a:r>
              <a:rPr lang="en-US" altLang="zh-CN" sz="1800" dirty="0" smtClean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.</a:t>
            </a:r>
            <a:r>
              <a:rPr lang="zh-CN" altLang="en-US" sz="18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与荷兰商人面谈后要及时</a:t>
            </a:r>
            <a:r>
              <a:rPr lang="zh-CN" altLang="en-US" sz="1800" u="sng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写信</a:t>
            </a:r>
            <a:r>
              <a:rPr lang="zh-CN" altLang="en-US" sz="18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给他们以确认谈话</a:t>
            </a:r>
            <a:r>
              <a:rPr lang="zh-CN" altLang="en-US" sz="1800" dirty="0" smtClean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内容</a:t>
            </a:r>
            <a:endParaRPr lang="zh-CN" altLang="en-US" sz="1800" u="sng" dirty="0">
              <a:solidFill>
                <a:srgbClr val="C00000"/>
              </a:solidFill>
              <a:latin typeface="楷体" panose="02010609060101010101" pitchFamily="49" charset="-122"/>
              <a:ea typeface="楷体" panose="02010609060101010101" pitchFamily="49" charset="-122"/>
              <a:sym typeface="+mn-ea"/>
            </a:endParaRPr>
          </a:p>
          <a:p>
            <a:pPr marL="0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sz="18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    </a:t>
            </a:r>
            <a:r>
              <a:rPr lang="en-US" altLang="zh-CN" sz="18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3</a:t>
            </a:r>
            <a:r>
              <a:rPr lang="en-US" altLang="zh-CN" sz="1800" dirty="0" smtClean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.</a:t>
            </a:r>
            <a:r>
              <a:rPr lang="zh-CN" altLang="en-US" sz="18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荷兰商人多数会讲多国语言，在商务谈判中喜欢时时插入</a:t>
            </a:r>
            <a:r>
              <a:rPr lang="zh-CN" altLang="en-US" sz="1800" u="sng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闲谈</a:t>
            </a:r>
          </a:p>
          <a:p>
            <a:pPr marL="0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sz="18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    </a:t>
            </a:r>
            <a:r>
              <a:rPr lang="en-US" altLang="zh-CN" sz="18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4.</a:t>
            </a:r>
            <a:r>
              <a:rPr lang="zh-CN" altLang="en-US" sz="18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比利时人喜欢</a:t>
            </a:r>
            <a:r>
              <a:rPr lang="zh-CN" altLang="en-US" sz="1800" u="sng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社交</a:t>
            </a:r>
            <a:r>
              <a:rPr lang="zh-CN" altLang="en-US" sz="18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，常把做生意和交际娱乐结合在一起</a:t>
            </a:r>
          </a:p>
          <a:p>
            <a:pPr marL="0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sz="18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    </a:t>
            </a:r>
            <a:r>
              <a:rPr lang="en-US" altLang="zh-CN" sz="18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5.</a:t>
            </a:r>
            <a:r>
              <a:rPr lang="zh-CN" altLang="en-US" sz="18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比利时人的工作态度</a:t>
            </a:r>
            <a:r>
              <a:rPr lang="zh-CN" altLang="en-US" sz="1800" u="sng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很现实、很稳健 </a:t>
            </a:r>
            <a:endParaRPr lang="zh-CN" altLang="en-US" sz="1800" dirty="0">
              <a:latin typeface="楷体" panose="02010609060101010101" pitchFamily="49" charset="-122"/>
              <a:ea typeface="楷体" panose="02010609060101010101" pitchFamily="49" charset="-122"/>
              <a:sym typeface="+mn-ea"/>
            </a:endParaRPr>
          </a:p>
          <a:p>
            <a:pPr marL="0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sz="18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    </a:t>
            </a:r>
            <a:r>
              <a:rPr lang="en-US" altLang="zh-CN" sz="18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6.</a:t>
            </a:r>
            <a:r>
              <a:rPr lang="zh-CN" altLang="en-US" sz="18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比利时人的</a:t>
            </a:r>
            <a:r>
              <a:rPr lang="zh-CN" altLang="en-US" sz="1800" u="sng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商业道德水平相当高</a:t>
            </a:r>
            <a:r>
              <a:rPr lang="zh-CN" altLang="en-US" sz="18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，做生意</a:t>
            </a:r>
            <a:r>
              <a:rPr lang="zh-CN" altLang="en-US" sz="1800" u="sng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讲信誉</a:t>
            </a:r>
            <a:endParaRPr lang="zh-CN" altLang="en-US" sz="1800" dirty="0">
              <a:latin typeface="楷体" panose="02010609060101010101" pitchFamily="49" charset="-122"/>
              <a:ea typeface="楷体" panose="02010609060101010101" pitchFamily="49" charset="-122"/>
              <a:sym typeface="+mn-ea"/>
            </a:endParaRPr>
          </a:p>
        </p:txBody>
      </p:sp>
      <p:sp>
        <p:nvSpPr>
          <p:cNvPr id="24" name="五边形 23"/>
          <p:cNvSpPr/>
          <p:nvPr/>
        </p:nvSpPr>
        <p:spPr>
          <a:xfrm flipH="1">
            <a:off x="7125425" y="1511875"/>
            <a:ext cx="1014283" cy="288269"/>
          </a:xfrm>
          <a:prstGeom prst="homePlat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选择</a:t>
            </a:r>
          </a:p>
        </p:txBody>
      </p:sp>
      <p:sp>
        <p:nvSpPr>
          <p:cNvPr id="26" name="文本框 43"/>
          <p:cNvSpPr txBox="1"/>
          <p:nvPr/>
        </p:nvSpPr>
        <p:spPr>
          <a:xfrm>
            <a:off x="1507462" y="133715"/>
            <a:ext cx="6632246" cy="438582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6.3 </a:t>
            </a:r>
            <a:r>
              <a:rPr lang="zh-CN" altLang="en-US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欧洲商人的谈判风格、礼仪与禁忌</a:t>
            </a: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7" name="文本框 43"/>
          <p:cNvSpPr txBox="1"/>
          <p:nvPr/>
        </p:nvSpPr>
        <p:spPr>
          <a:xfrm>
            <a:off x="11392" y="12700"/>
            <a:ext cx="3887508" cy="238527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1100" dirty="0" smtClean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6.3.8  </a:t>
            </a:r>
            <a:r>
              <a:rPr lang="zh-CN" altLang="en-US" sz="1100" dirty="0" smtClean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荷兰、比利时和卢森堡商人</a:t>
            </a:r>
            <a:r>
              <a:rPr lang="zh-CN" altLang="en-US" sz="1100" dirty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的谈判风格、礼仪与禁忌</a:t>
            </a:r>
          </a:p>
        </p:txBody>
      </p:sp>
      <p:pic>
        <p:nvPicPr>
          <p:cNvPr id="2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5343" y="148139"/>
            <a:ext cx="2335164" cy="1072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0" name="圆角矩形 29"/>
          <p:cNvSpPr/>
          <p:nvPr/>
        </p:nvSpPr>
        <p:spPr>
          <a:xfrm>
            <a:off x="7899486" y="937261"/>
            <a:ext cx="1244514" cy="283566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sp>
        <p:nvSpPr>
          <p:cNvPr id="5" name="圆角矩形 4"/>
          <p:cNvSpPr/>
          <p:nvPr/>
        </p:nvSpPr>
        <p:spPr>
          <a:xfrm>
            <a:off x="1852604" y="960688"/>
            <a:ext cx="5941961" cy="369786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lvl="0">
              <a:spcBef>
                <a:spcPct val="0"/>
              </a:spcBef>
            </a:pPr>
            <a:r>
              <a:rPr lang="zh-CN" altLang="en-US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八、荷兰、比利时和卢森堡商人的谈判风格、礼仪及禁忌</a:t>
            </a:r>
          </a:p>
        </p:txBody>
      </p:sp>
    </p:spTree>
    <p:extLst>
      <p:ext uri="{BB962C8B-B14F-4D97-AF65-F5344CB8AC3E}">
        <p14:creationId xmlns:p14="http://schemas.microsoft.com/office/powerpoint/2010/main" val="3342804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直接连接符 27"/>
          <p:cNvCxnSpPr/>
          <p:nvPr/>
        </p:nvCxnSpPr>
        <p:spPr>
          <a:xfrm>
            <a:off x="629841" y="687944"/>
            <a:ext cx="788431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标题 1"/>
          <p:cNvSpPr>
            <a:spLocks noGrp="1"/>
          </p:cNvSpPr>
          <p:nvPr/>
        </p:nvSpPr>
        <p:spPr>
          <a:xfrm>
            <a:off x="723900" y="-25241"/>
            <a:ext cx="7886700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100" b="1" dirty="0">
                <a:latin typeface="微软雅黑" panose="020B0503020204020204" charset="-122"/>
                <a:ea typeface="微软雅黑" panose="020B0503020204020204" charset="-122"/>
                <a:cs typeface="+mn-cs"/>
              </a:rPr>
              <a:t>从零开始学音标</a:t>
            </a:r>
            <a:r>
              <a:rPr lang="zh-CN" altLang="en-US" sz="2100" b="1" dirty="0">
                <a:latin typeface="微软雅黑" panose="020B0503020204020204" charset="-122"/>
                <a:ea typeface="微软雅黑" panose="020B0503020204020204" charset="-122"/>
                <a:cs typeface="+mn-cs"/>
              </a:rPr>
              <a:t>：</a:t>
            </a:r>
            <a:r>
              <a:rPr lang="en-US" altLang="zh-CN" sz="2100" b="1" dirty="0">
                <a:latin typeface="微软雅黑" panose="020B0503020204020204" charset="-122"/>
                <a:ea typeface="微软雅黑" panose="020B0503020204020204" charset="-122"/>
                <a:cs typeface="+mn-cs"/>
              </a:rPr>
              <a:t>轻松搞定英语发音——赵嘉君</a:t>
            </a:r>
          </a:p>
        </p:txBody>
      </p:sp>
      <p:pic>
        <p:nvPicPr>
          <p:cNvPr id="7" name="图片 6" descr="赵嘉君-口语急救包海报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5522" y="761048"/>
            <a:ext cx="2428790" cy="43200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="" xmlns:a16="http://schemas.microsoft.com/office/drawing/2014/main" id="{61F03471-4CEE-499A-B984-5AF8EF8683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5975" y="1700410"/>
            <a:ext cx="2441275" cy="244127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6262029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4762" y="251226"/>
            <a:ext cx="1483424" cy="48922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sz="1500"/>
          </a:p>
        </p:txBody>
      </p:sp>
      <p:cxnSp>
        <p:nvCxnSpPr>
          <p:cNvPr id="9" name="直接连接符 8"/>
          <p:cNvCxnSpPr/>
          <p:nvPr/>
        </p:nvCxnSpPr>
        <p:spPr>
          <a:xfrm>
            <a:off x="1478662" y="618463"/>
            <a:ext cx="623404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五边形 10"/>
          <p:cNvSpPr/>
          <p:nvPr/>
        </p:nvSpPr>
        <p:spPr>
          <a:xfrm flipH="1">
            <a:off x="8404045" y="4462554"/>
            <a:ext cx="739955" cy="378042"/>
          </a:xfrm>
          <a:prstGeom prst="homePlate">
            <a:avLst/>
          </a:prstGeom>
          <a:solidFill>
            <a:schemeClr val="bg1">
              <a:lumMod val="50000"/>
            </a:schemeClr>
          </a:solidFill>
          <a:ln w="25400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fld id="{170C0C04-E408-48A9-82A4-3716296300DE}" type="slidenum">
              <a:rPr lang="zh-CN" altLang="en-US" sz="150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60</a:t>
            </a:fld>
            <a:endParaRPr lang="zh-CN" altLang="en-US" sz="1500" kern="0" dirty="0">
              <a:solidFill>
                <a:sysClr val="window" lastClr="FFFFFF"/>
              </a:solidFill>
              <a:latin typeface="Calibri"/>
              <a:ea typeface="宋体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46318" y="2260166"/>
            <a:ext cx="12687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矩形 59"/>
          <p:cNvSpPr/>
          <p:nvPr/>
        </p:nvSpPr>
        <p:spPr>
          <a:xfrm>
            <a:off x="-4763" y="1878565"/>
            <a:ext cx="1257923" cy="346249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>
              <a:defRPr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美洲</a:t>
            </a:r>
            <a:endParaRPr lang="zh-CN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-22628" y="2445234"/>
            <a:ext cx="1257923" cy="484748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欧洲</a:t>
            </a:r>
          </a:p>
        </p:txBody>
      </p:sp>
      <p:sp>
        <p:nvSpPr>
          <p:cNvPr id="64" name="矩形 63"/>
          <p:cNvSpPr/>
          <p:nvPr/>
        </p:nvSpPr>
        <p:spPr>
          <a:xfrm>
            <a:off x="-33562" y="3088782"/>
            <a:ext cx="1257923" cy="484748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亚洲</a:t>
            </a:r>
          </a:p>
        </p:txBody>
      </p:sp>
      <p:sp>
        <p:nvSpPr>
          <p:cNvPr id="29" name="矩形 28"/>
          <p:cNvSpPr/>
          <p:nvPr userDrawn="1"/>
        </p:nvSpPr>
        <p:spPr>
          <a:xfrm>
            <a:off x="-22627" y="2292155"/>
            <a:ext cx="1463472" cy="655796"/>
          </a:xfrm>
          <a:prstGeom prst="rect">
            <a:avLst/>
          </a:prstGeom>
          <a:solidFill>
            <a:srgbClr val="4144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欧洲</a:t>
            </a:r>
          </a:p>
        </p:txBody>
      </p:sp>
      <p:sp>
        <p:nvSpPr>
          <p:cNvPr id="35" name="矩形 34"/>
          <p:cNvSpPr/>
          <p:nvPr/>
        </p:nvSpPr>
        <p:spPr>
          <a:xfrm>
            <a:off x="-33562" y="3858682"/>
            <a:ext cx="1512224" cy="346249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>
              <a:defRPr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大洋洲与非洲</a:t>
            </a:r>
            <a:endParaRPr lang="zh-CN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1" name="直接连接符 40"/>
          <p:cNvCxnSpPr/>
          <p:nvPr/>
        </p:nvCxnSpPr>
        <p:spPr>
          <a:xfrm>
            <a:off x="46318" y="2979939"/>
            <a:ext cx="12687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/>
        </p:nvCxnSpPr>
        <p:spPr>
          <a:xfrm>
            <a:off x="46318" y="3665738"/>
            <a:ext cx="12687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/>
        </p:nvCxnSpPr>
        <p:spPr>
          <a:xfrm>
            <a:off x="46318" y="4373309"/>
            <a:ext cx="12687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>
            <a:off x="46318" y="1656009"/>
            <a:ext cx="12687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/>
          <p:cNvSpPr/>
          <p:nvPr/>
        </p:nvSpPr>
        <p:spPr>
          <a:xfrm>
            <a:off x="134571" y="1220826"/>
            <a:ext cx="1257923" cy="346249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>
              <a:defRPr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文化因素</a:t>
            </a:r>
            <a:endParaRPr lang="zh-CN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2" name="直接连接符 21"/>
          <p:cNvCxnSpPr/>
          <p:nvPr/>
        </p:nvCxnSpPr>
        <p:spPr>
          <a:xfrm>
            <a:off x="88170" y="1109447"/>
            <a:ext cx="12687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4"/>
          <p:cNvSpPr txBox="1"/>
          <p:nvPr/>
        </p:nvSpPr>
        <p:spPr>
          <a:xfrm>
            <a:off x="1896667" y="1269682"/>
            <a:ext cx="7072794" cy="2700740"/>
          </a:xfrm>
          <a:prstGeom prst="rect">
            <a:avLst/>
          </a:prstGeom>
          <a:noFill/>
          <a:ln w="9525">
            <a:noFill/>
          </a:ln>
        </p:spPr>
        <p:txBody>
          <a:bodyPr wrap="square" lIns="68580" tIns="34290" rIns="68580" bIns="3429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indent="0">
              <a:lnSpc>
                <a:spcPct val="200000"/>
              </a:lnSpc>
              <a:spcBef>
                <a:spcPct val="0"/>
              </a:spcBef>
              <a:buNone/>
            </a:pP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（二）荷兰、比利时和卢森堡商人的谈判</a:t>
            </a:r>
            <a:r>
              <a:rPr lang="zh-CN" altLang="en-US" sz="1800" b="1" u="sng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礼仪及禁忌</a:t>
            </a:r>
          </a:p>
          <a:p>
            <a:pPr marL="0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sz="18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    1.</a:t>
            </a:r>
            <a:r>
              <a:rPr lang="zh-CN" altLang="en-US" sz="18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应注意要十分</a:t>
            </a:r>
            <a:r>
              <a:rPr lang="zh-CN" altLang="en-US" sz="1800" u="sng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尊重对方</a:t>
            </a:r>
            <a:r>
              <a:rPr lang="zh-CN" altLang="en-US" sz="18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，维护其较强的</a:t>
            </a:r>
            <a:r>
              <a:rPr lang="zh-CN" altLang="en-US" sz="1800" dirty="0" smtClean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自尊心。</a:t>
            </a:r>
            <a:endParaRPr lang="zh-CN" altLang="en-US" sz="1800" dirty="0">
              <a:latin typeface="楷体" panose="02010609060101010101" pitchFamily="49" charset="-122"/>
              <a:ea typeface="楷体" panose="02010609060101010101" pitchFamily="49" charset="-122"/>
              <a:sym typeface="+mn-ea"/>
            </a:endParaRPr>
          </a:p>
          <a:p>
            <a:pPr marL="0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sz="18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    2.</a:t>
            </a:r>
            <a:r>
              <a:rPr lang="zh-CN" altLang="en-US" sz="18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要十分注重</a:t>
            </a:r>
            <a:r>
              <a:rPr lang="zh-CN" altLang="en-US" sz="1800" u="sng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礼节和仪表</a:t>
            </a:r>
            <a:r>
              <a:rPr lang="zh-CN" altLang="en-US" sz="18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。比利时人注重地位、外表和服装。</a:t>
            </a:r>
          </a:p>
          <a:p>
            <a:pPr marL="0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sz="18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    3.</a:t>
            </a:r>
            <a:r>
              <a:rPr lang="zh-CN" altLang="en-US" sz="18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在谈判中要有韧劲，不要轻易退让，但也不应以硬碰硬，而应心平气和地多举</a:t>
            </a:r>
            <a:r>
              <a:rPr lang="zh-CN" altLang="en-US" sz="1800" u="sng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有说服力</a:t>
            </a:r>
            <a:r>
              <a:rPr lang="zh-CN" altLang="en-US" sz="18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的事实和讲令人折服的道理，避其锋芒，因势利导，稳扎稳打。</a:t>
            </a:r>
          </a:p>
        </p:txBody>
      </p:sp>
      <p:sp>
        <p:nvSpPr>
          <p:cNvPr id="26" name="文本框 43"/>
          <p:cNvSpPr txBox="1"/>
          <p:nvPr/>
        </p:nvSpPr>
        <p:spPr>
          <a:xfrm>
            <a:off x="1507462" y="133715"/>
            <a:ext cx="6632246" cy="438582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6.3 </a:t>
            </a:r>
            <a:r>
              <a:rPr lang="zh-CN" altLang="en-US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欧洲商人的谈判风格、礼仪与禁忌</a:t>
            </a: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7" name="文本框 43"/>
          <p:cNvSpPr txBox="1"/>
          <p:nvPr/>
        </p:nvSpPr>
        <p:spPr>
          <a:xfrm>
            <a:off x="11392" y="12700"/>
            <a:ext cx="3887508" cy="238527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1100" dirty="0" smtClean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6.3.8  </a:t>
            </a:r>
            <a:r>
              <a:rPr lang="zh-CN" altLang="en-US" sz="1100" dirty="0" smtClean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荷兰、比利时和卢森堡商人</a:t>
            </a:r>
            <a:r>
              <a:rPr lang="zh-CN" altLang="en-US" sz="1100" dirty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的谈判风格、礼仪与禁忌</a:t>
            </a:r>
          </a:p>
        </p:txBody>
      </p:sp>
      <p:cxnSp>
        <p:nvCxnSpPr>
          <p:cNvPr id="28" name="曲线连接符 27"/>
          <p:cNvCxnSpPr>
            <a:endCxn id="30" idx="1"/>
          </p:cNvCxnSpPr>
          <p:nvPr/>
        </p:nvCxnSpPr>
        <p:spPr>
          <a:xfrm rot="5400000" flipH="1" flipV="1">
            <a:off x="862715" y="1723713"/>
            <a:ext cx="1568020" cy="411757"/>
          </a:xfrm>
          <a:prstGeom prst="curvedConnector2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5343" y="148139"/>
            <a:ext cx="2335164" cy="1072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2" name="圆角矩形 31"/>
          <p:cNvSpPr/>
          <p:nvPr/>
        </p:nvSpPr>
        <p:spPr>
          <a:xfrm>
            <a:off x="7899486" y="937261"/>
            <a:ext cx="1244514" cy="283566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sp>
        <p:nvSpPr>
          <p:cNvPr id="30" name="圆角矩形 29"/>
          <p:cNvSpPr/>
          <p:nvPr/>
        </p:nvSpPr>
        <p:spPr>
          <a:xfrm>
            <a:off x="1852604" y="960688"/>
            <a:ext cx="5941961" cy="369786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lvl="0">
              <a:spcBef>
                <a:spcPct val="0"/>
              </a:spcBef>
            </a:pPr>
            <a:r>
              <a:rPr lang="zh-CN" altLang="en-US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八、荷兰、比利时和卢森堡商人的谈判风格、礼仪及禁忌</a:t>
            </a:r>
          </a:p>
        </p:txBody>
      </p:sp>
    </p:spTree>
    <p:extLst>
      <p:ext uri="{BB962C8B-B14F-4D97-AF65-F5344CB8AC3E}">
        <p14:creationId xmlns:p14="http://schemas.microsoft.com/office/powerpoint/2010/main" val="2900476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4762" y="251226"/>
            <a:ext cx="1483424" cy="48922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sz="1500"/>
          </a:p>
        </p:txBody>
      </p:sp>
      <p:cxnSp>
        <p:nvCxnSpPr>
          <p:cNvPr id="9" name="直接连接符 8"/>
          <p:cNvCxnSpPr/>
          <p:nvPr/>
        </p:nvCxnSpPr>
        <p:spPr>
          <a:xfrm>
            <a:off x="1478662" y="618463"/>
            <a:ext cx="623404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五边形 10"/>
          <p:cNvSpPr/>
          <p:nvPr/>
        </p:nvSpPr>
        <p:spPr>
          <a:xfrm flipH="1">
            <a:off x="8404045" y="4462554"/>
            <a:ext cx="739955" cy="378042"/>
          </a:xfrm>
          <a:prstGeom prst="homePlate">
            <a:avLst/>
          </a:prstGeom>
          <a:solidFill>
            <a:schemeClr val="bg1">
              <a:lumMod val="50000"/>
            </a:schemeClr>
          </a:solidFill>
          <a:ln w="25400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fld id="{170C0C04-E408-48A9-82A4-3716296300DE}" type="slidenum">
              <a:rPr lang="zh-CN" altLang="en-US" sz="150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61</a:t>
            </a:fld>
            <a:endParaRPr lang="zh-CN" altLang="en-US" sz="1500" kern="0" dirty="0">
              <a:solidFill>
                <a:sysClr val="window" lastClr="FFFFFF"/>
              </a:solidFill>
              <a:latin typeface="Calibri"/>
              <a:ea typeface="宋体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46318" y="2260166"/>
            <a:ext cx="12687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矩形 59"/>
          <p:cNvSpPr/>
          <p:nvPr/>
        </p:nvSpPr>
        <p:spPr>
          <a:xfrm>
            <a:off x="-4763" y="1878565"/>
            <a:ext cx="1257923" cy="346249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>
              <a:defRPr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美洲</a:t>
            </a:r>
            <a:endParaRPr lang="zh-CN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-22628" y="2445234"/>
            <a:ext cx="1257923" cy="484748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欧洲</a:t>
            </a:r>
          </a:p>
        </p:txBody>
      </p:sp>
      <p:sp>
        <p:nvSpPr>
          <p:cNvPr id="64" name="矩形 63"/>
          <p:cNvSpPr/>
          <p:nvPr/>
        </p:nvSpPr>
        <p:spPr>
          <a:xfrm>
            <a:off x="-33562" y="3088782"/>
            <a:ext cx="1257923" cy="484748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亚洲</a:t>
            </a:r>
          </a:p>
        </p:txBody>
      </p:sp>
      <p:sp>
        <p:nvSpPr>
          <p:cNvPr id="29" name="矩形 28"/>
          <p:cNvSpPr/>
          <p:nvPr userDrawn="1"/>
        </p:nvSpPr>
        <p:spPr>
          <a:xfrm>
            <a:off x="-22627" y="2292155"/>
            <a:ext cx="1463472" cy="655796"/>
          </a:xfrm>
          <a:prstGeom prst="rect">
            <a:avLst/>
          </a:prstGeom>
          <a:solidFill>
            <a:srgbClr val="4144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欧洲</a:t>
            </a:r>
          </a:p>
        </p:txBody>
      </p:sp>
      <p:sp>
        <p:nvSpPr>
          <p:cNvPr id="35" name="矩形 34"/>
          <p:cNvSpPr/>
          <p:nvPr/>
        </p:nvSpPr>
        <p:spPr>
          <a:xfrm>
            <a:off x="-33562" y="3858682"/>
            <a:ext cx="1512224" cy="346249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>
              <a:defRPr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大洋洲与非洲</a:t>
            </a:r>
            <a:endParaRPr lang="zh-CN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1" name="直接连接符 40"/>
          <p:cNvCxnSpPr/>
          <p:nvPr/>
        </p:nvCxnSpPr>
        <p:spPr>
          <a:xfrm>
            <a:off x="46318" y="2979939"/>
            <a:ext cx="12687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/>
        </p:nvCxnSpPr>
        <p:spPr>
          <a:xfrm>
            <a:off x="46318" y="3665738"/>
            <a:ext cx="12687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/>
        </p:nvCxnSpPr>
        <p:spPr>
          <a:xfrm>
            <a:off x="46318" y="4373309"/>
            <a:ext cx="12687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>
            <a:off x="46318" y="1656009"/>
            <a:ext cx="12687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/>
          <p:cNvSpPr/>
          <p:nvPr/>
        </p:nvSpPr>
        <p:spPr>
          <a:xfrm>
            <a:off x="134571" y="1220826"/>
            <a:ext cx="1257923" cy="346249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>
              <a:defRPr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文化因素</a:t>
            </a:r>
            <a:endParaRPr lang="zh-CN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2" name="直接连接符 21"/>
          <p:cNvCxnSpPr/>
          <p:nvPr/>
        </p:nvCxnSpPr>
        <p:spPr>
          <a:xfrm>
            <a:off x="88170" y="1109447"/>
            <a:ext cx="12687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4"/>
          <p:cNvSpPr txBox="1"/>
          <p:nvPr/>
        </p:nvSpPr>
        <p:spPr>
          <a:xfrm>
            <a:off x="1896667" y="1269682"/>
            <a:ext cx="7072794" cy="2285241"/>
          </a:xfrm>
          <a:prstGeom prst="rect">
            <a:avLst/>
          </a:prstGeom>
          <a:noFill/>
          <a:ln w="9525">
            <a:noFill/>
          </a:ln>
        </p:spPr>
        <p:txBody>
          <a:bodyPr wrap="square" lIns="68580" tIns="34290" rIns="68580" bIns="3429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indent="0">
              <a:lnSpc>
                <a:spcPct val="200000"/>
              </a:lnSpc>
              <a:spcBef>
                <a:spcPct val="0"/>
              </a:spcBef>
              <a:buNone/>
            </a:pPr>
            <a:r>
              <a:rPr lang="en-US" altLang="zh-CN" sz="1800" dirty="0" smtClean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1.</a:t>
            </a:r>
            <a:r>
              <a:rPr lang="zh-CN" altLang="en-US" sz="1800" dirty="0" smtClean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奥地利人和蔼可亲，善于交际，容易接近，讨厌不检点的行为</a:t>
            </a:r>
            <a:endParaRPr lang="en-US" altLang="zh-CN" sz="1800" dirty="0" smtClean="0">
              <a:latin typeface="楷体" panose="02010609060101010101" pitchFamily="49" charset="-122"/>
              <a:ea typeface="楷体" panose="02010609060101010101" pitchFamily="49" charset="-122"/>
              <a:sym typeface="+mn-ea"/>
            </a:endParaRPr>
          </a:p>
          <a:p>
            <a:pPr marL="0" indent="0">
              <a:lnSpc>
                <a:spcPct val="200000"/>
              </a:lnSpc>
              <a:spcBef>
                <a:spcPct val="0"/>
              </a:spcBef>
              <a:buNone/>
            </a:pPr>
            <a:r>
              <a:rPr lang="en-US" altLang="zh-CN" sz="1800" dirty="0" smtClean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2.</a:t>
            </a:r>
            <a:r>
              <a:rPr lang="zh-CN" altLang="en-US" sz="1800" dirty="0" smtClean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奥地利人喜欢</a:t>
            </a:r>
            <a:r>
              <a:rPr lang="zh-CN" altLang="en-US" sz="1800" dirty="0" smtClean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在自己家中</a:t>
            </a:r>
            <a:r>
              <a:rPr lang="zh-CN" altLang="en-US" sz="1800" dirty="0" smtClean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招待客人，而且菜肴丰富。</a:t>
            </a:r>
            <a:endParaRPr lang="en-US" altLang="zh-CN" sz="1800" dirty="0" smtClean="0">
              <a:latin typeface="楷体" panose="02010609060101010101" pitchFamily="49" charset="-122"/>
              <a:ea typeface="楷体" panose="02010609060101010101" pitchFamily="49" charset="-122"/>
              <a:sym typeface="+mn-ea"/>
            </a:endParaRPr>
          </a:p>
          <a:p>
            <a:pPr marL="0" indent="0">
              <a:lnSpc>
                <a:spcPct val="200000"/>
              </a:lnSpc>
              <a:spcBef>
                <a:spcPct val="0"/>
              </a:spcBef>
              <a:buNone/>
            </a:pPr>
            <a:r>
              <a:rPr lang="en-US" altLang="zh-CN" sz="1800" dirty="0" smtClean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3.</a:t>
            </a:r>
            <a:r>
              <a:rPr lang="zh-CN" altLang="en-US" sz="1800" dirty="0" smtClean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奥地利国有企业工作人员的素质比较高，但人浮于事较明显。</a:t>
            </a:r>
            <a:endParaRPr lang="en-US" altLang="zh-CN" sz="1800" dirty="0" smtClean="0">
              <a:latin typeface="楷体" panose="02010609060101010101" pitchFamily="49" charset="-122"/>
              <a:ea typeface="楷体" panose="02010609060101010101" pitchFamily="49" charset="-122"/>
              <a:sym typeface="+mn-ea"/>
            </a:endParaRPr>
          </a:p>
          <a:p>
            <a:pPr marL="0" indent="0">
              <a:lnSpc>
                <a:spcPct val="200000"/>
              </a:lnSpc>
              <a:spcBef>
                <a:spcPct val="0"/>
              </a:spcBef>
              <a:buNone/>
            </a:pPr>
            <a:r>
              <a:rPr lang="en-US" altLang="zh-CN" sz="1800" dirty="0" smtClean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4.</a:t>
            </a:r>
            <a:r>
              <a:rPr lang="zh-CN" altLang="en-US" sz="1800" dirty="0" smtClean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瑞士居民自古以来团结一致，具有强烈的</a:t>
            </a:r>
            <a:r>
              <a:rPr lang="zh-CN" altLang="en-US" sz="1800" dirty="0" smtClean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排他性</a:t>
            </a:r>
            <a:r>
              <a:rPr lang="zh-CN" altLang="en-US" sz="1800" dirty="0" smtClean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，待人十分严格。</a:t>
            </a:r>
            <a:endParaRPr lang="en-US" altLang="zh-CN" sz="1800" dirty="0" smtClean="0">
              <a:latin typeface="楷体" panose="02010609060101010101" pitchFamily="49" charset="-122"/>
              <a:ea typeface="楷体" panose="02010609060101010101" pitchFamily="49" charset="-122"/>
              <a:sym typeface="+mn-ea"/>
            </a:endParaRPr>
          </a:p>
        </p:txBody>
      </p:sp>
      <p:sp>
        <p:nvSpPr>
          <p:cNvPr id="27" name="文本框 43"/>
          <p:cNvSpPr txBox="1"/>
          <p:nvPr/>
        </p:nvSpPr>
        <p:spPr>
          <a:xfrm>
            <a:off x="11392" y="12700"/>
            <a:ext cx="3887508" cy="238527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1100" dirty="0" smtClean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6.3.8  </a:t>
            </a:r>
            <a:r>
              <a:rPr lang="zh-CN" altLang="en-US" sz="1100" dirty="0" smtClean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荷兰、比利时和卢森堡商人</a:t>
            </a:r>
            <a:r>
              <a:rPr lang="zh-CN" altLang="en-US" sz="1100" dirty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的谈判风格、礼仪与禁忌</a:t>
            </a:r>
          </a:p>
        </p:txBody>
      </p:sp>
      <p:cxnSp>
        <p:nvCxnSpPr>
          <p:cNvPr id="28" name="曲线连接符 27"/>
          <p:cNvCxnSpPr>
            <a:endCxn id="30" idx="1"/>
          </p:cNvCxnSpPr>
          <p:nvPr/>
        </p:nvCxnSpPr>
        <p:spPr>
          <a:xfrm rot="5400000" flipH="1" flipV="1">
            <a:off x="862714" y="1723714"/>
            <a:ext cx="1568022" cy="411757"/>
          </a:xfrm>
          <a:prstGeom prst="curvedConnector2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6263" y="62688"/>
            <a:ext cx="2438400" cy="1352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" name="圆角矩形 24"/>
          <p:cNvSpPr/>
          <p:nvPr/>
        </p:nvSpPr>
        <p:spPr>
          <a:xfrm>
            <a:off x="7965296" y="116450"/>
            <a:ext cx="1004165" cy="283566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sp>
        <p:nvSpPr>
          <p:cNvPr id="30" name="圆角矩形 29"/>
          <p:cNvSpPr/>
          <p:nvPr/>
        </p:nvSpPr>
        <p:spPr>
          <a:xfrm>
            <a:off x="1852604" y="960688"/>
            <a:ext cx="5171651" cy="369786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lvl="0">
              <a:spcBef>
                <a:spcPct val="0"/>
              </a:spcBef>
            </a:pPr>
            <a:r>
              <a:rPr lang="zh-CN" altLang="en-US" sz="1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九、奥地利、瑞士商人</a:t>
            </a:r>
            <a:r>
              <a:rPr lang="zh-CN" altLang="en-US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的谈判风格、礼仪及禁忌</a:t>
            </a:r>
          </a:p>
        </p:txBody>
      </p:sp>
      <p:sp>
        <p:nvSpPr>
          <p:cNvPr id="26" name="文本框 43"/>
          <p:cNvSpPr txBox="1"/>
          <p:nvPr/>
        </p:nvSpPr>
        <p:spPr>
          <a:xfrm>
            <a:off x="1507462" y="133715"/>
            <a:ext cx="6632246" cy="438582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6.3 </a:t>
            </a:r>
            <a:r>
              <a:rPr lang="zh-CN" altLang="en-US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欧洲商人的谈判风格、礼仪与禁忌</a:t>
            </a: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82054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4762" y="251226"/>
            <a:ext cx="1483424" cy="48922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sz="1500"/>
          </a:p>
        </p:txBody>
      </p:sp>
      <p:cxnSp>
        <p:nvCxnSpPr>
          <p:cNvPr id="9" name="直接连接符 8"/>
          <p:cNvCxnSpPr/>
          <p:nvPr/>
        </p:nvCxnSpPr>
        <p:spPr>
          <a:xfrm>
            <a:off x="1478662" y="618463"/>
            <a:ext cx="623404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五边形 10"/>
          <p:cNvSpPr/>
          <p:nvPr/>
        </p:nvSpPr>
        <p:spPr>
          <a:xfrm flipH="1">
            <a:off x="8404045" y="4462554"/>
            <a:ext cx="739955" cy="378042"/>
          </a:xfrm>
          <a:prstGeom prst="homePlate">
            <a:avLst/>
          </a:prstGeom>
          <a:solidFill>
            <a:schemeClr val="bg1">
              <a:lumMod val="50000"/>
            </a:schemeClr>
          </a:solidFill>
          <a:ln w="25400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fld id="{170C0C04-E408-48A9-82A4-3716296300DE}" type="slidenum">
              <a:rPr lang="zh-CN" altLang="en-US" sz="150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62</a:t>
            </a:fld>
            <a:endParaRPr lang="zh-CN" altLang="en-US" sz="1500" kern="0" dirty="0">
              <a:solidFill>
                <a:sysClr val="window" lastClr="FFFFFF"/>
              </a:solidFill>
              <a:latin typeface="Calibri"/>
              <a:ea typeface="宋体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46318" y="2260166"/>
            <a:ext cx="12687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矩形 59"/>
          <p:cNvSpPr/>
          <p:nvPr/>
        </p:nvSpPr>
        <p:spPr>
          <a:xfrm>
            <a:off x="-4763" y="1878565"/>
            <a:ext cx="1257923" cy="346249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>
              <a:defRPr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美洲</a:t>
            </a:r>
            <a:endParaRPr lang="zh-CN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-22628" y="2445234"/>
            <a:ext cx="1257923" cy="484748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欧洲</a:t>
            </a:r>
          </a:p>
        </p:txBody>
      </p:sp>
      <p:sp>
        <p:nvSpPr>
          <p:cNvPr id="64" name="矩形 63"/>
          <p:cNvSpPr/>
          <p:nvPr/>
        </p:nvSpPr>
        <p:spPr>
          <a:xfrm>
            <a:off x="-33562" y="3088782"/>
            <a:ext cx="1257923" cy="484748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亚洲</a:t>
            </a:r>
          </a:p>
        </p:txBody>
      </p:sp>
      <p:sp>
        <p:nvSpPr>
          <p:cNvPr id="29" name="矩形 28"/>
          <p:cNvSpPr/>
          <p:nvPr userDrawn="1"/>
        </p:nvSpPr>
        <p:spPr>
          <a:xfrm>
            <a:off x="-22627" y="2292155"/>
            <a:ext cx="1463472" cy="655796"/>
          </a:xfrm>
          <a:prstGeom prst="rect">
            <a:avLst/>
          </a:prstGeom>
          <a:solidFill>
            <a:srgbClr val="4144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欧洲</a:t>
            </a:r>
          </a:p>
        </p:txBody>
      </p:sp>
      <p:sp>
        <p:nvSpPr>
          <p:cNvPr id="35" name="矩形 34"/>
          <p:cNvSpPr/>
          <p:nvPr/>
        </p:nvSpPr>
        <p:spPr>
          <a:xfrm>
            <a:off x="-33562" y="3858682"/>
            <a:ext cx="1512224" cy="346249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>
              <a:defRPr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大洋洲与非洲</a:t>
            </a:r>
            <a:endParaRPr lang="zh-CN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1" name="直接连接符 40"/>
          <p:cNvCxnSpPr/>
          <p:nvPr/>
        </p:nvCxnSpPr>
        <p:spPr>
          <a:xfrm>
            <a:off x="46318" y="2979939"/>
            <a:ext cx="12687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/>
        </p:nvCxnSpPr>
        <p:spPr>
          <a:xfrm>
            <a:off x="46318" y="3665738"/>
            <a:ext cx="12687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/>
        </p:nvCxnSpPr>
        <p:spPr>
          <a:xfrm>
            <a:off x="46318" y="4373309"/>
            <a:ext cx="12687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>
            <a:off x="46318" y="1656009"/>
            <a:ext cx="12687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/>
          <p:cNvSpPr/>
          <p:nvPr/>
        </p:nvSpPr>
        <p:spPr>
          <a:xfrm>
            <a:off x="134571" y="1220826"/>
            <a:ext cx="1257923" cy="346249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>
              <a:defRPr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文化因素</a:t>
            </a:r>
            <a:endParaRPr lang="zh-CN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2" name="直接连接符 21"/>
          <p:cNvCxnSpPr/>
          <p:nvPr/>
        </p:nvCxnSpPr>
        <p:spPr>
          <a:xfrm>
            <a:off x="88170" y="1109447"/>
            <a:ext cx="12687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曲线连接符 44"/>
          <p:cNvCxnSpPr>
            <a:stCxn id="29" idx="3"/>
            <a:endCxn id="5" idx="1"/>
          </p:cNvCxnSpPr>
          <p:nvPr/>
        </p:nvCxnSpPr>
        <p:spPr>
          <a:xfrm flipV="1">
            <a:off x="1440845" y="1080961"/>
            <a:ext cx="691946" cy="1539092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4"/>
          <p:cNvSpPr txBox="1"/>
          <p:nvPr/>
        </p:nvSpPr>
        <p:spPr>
          <a:xfrm>
            <a:off x="1896667" y="1269683"/>
            <a:ext cx="6953419" cy="3116238"/>
          </a:xfrm>
          <a:prstGeom prst="rect">
            <a:avLst/>
          </a:prstGeom>
          <a:noFill/>
          <a:ln w="9525">
            <a:noFill/>
          </a:ln>
        </p:spPr>
        <p:txBody>
          <a:bodyPr wrap="square" lIns="68580" tIns="34290" rIns="68580" bIns="3429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indent="0">
              <a:lnSpc>
                <a:spcPct val="200000"/>
              </a:lnSpc>
              <a:spcBef>
                <a:spcPct val="0"/>
              </a:spcBef>
              <a:buNone/>
            </a:pP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（一）北欧商人的</a:t>
            </a:r>
            <a:r>
              <a:rPr lang="zh-CN" altLang="en-US" sz="1800" b="1" u="sng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谈判风格</a:t>
            </a:r>
          </a:p>
          <a:p>
            <a:pPr marL="0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sz="18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1.</a:t>
            </a:r>
            <a:r>
              <a:rPr lang="zh-CN" altLang="en-US" sz="18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北欧人是</a:t>
            </a:r>
            <a:r>
              <a:rPr lang="zh-CN" altLang="en-US" sz="1800" u="sng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务实型</a:t>
            </a:r>
            <a:r>
              <a:rPr lang="zh-CN" altLang="en-US" sz="18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的，工作计划性很强，按部就班，规规矩矩。</a:t>
            </a:r>
          </a:p>
          <a:p>
            <a:pPr marL="0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sz="18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2.</a:t>
            </a:r>
            <a:r>
              <a:rPr lang="zh-CN" altLang="en-US" sz="18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在谈判中</a:t>
            </a:r>
            <a:r>
              <a:rPr lang="zh-CN" altLang="en-US" sz="1800" u="sng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态度谦恭</a:t>
            </a:r>
            <a:r>
              <a:rPr lang="zh-CN" altLang="en-US" sz="18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，非常讲究文明礼貌，不易激动，善于同外国客商搞好关系。</a:t>
            </a:r>
          </a:p>
          <a:p>
            <a:pPr marL="0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sz="18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3.</a:t>
            </a:r>
            <a:r>
              <a:rPr lang="zh-CN" altLang="en-US" sz="18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谈判风格</a:t>
            </a:r>
            <a:r>
              <a:rPr lang="zh-CN" altLang="en-US" sz="1800" u="sng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坦诚</a:t>
            </a:r>
            <a:r>
              <a:rPr lang="zh-CN" altLang="en-US" sz="18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，不隐藏自己的观点，善于提出各种建设性方案。</a:t>
            </a:r>
          </a:p>
          <a:p>
            <a:pPr marL="0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sz="18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4.</a:t>
            </a:r>
            <a:r>
              <a:rPr lang="zh-CN" altLang="en-US" sz="18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北欧人为保证其竞争力，总是</a:t>
            </a:r>
            <a:r>
              <a:rPr lang="zh-CN" altLang="en-US" sz="1800" u="sng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大规模地投资于现代技术</a:t>
            </a:r>
            <a:r>
              <a:rPr lang="zh-CN" altLang="en-US" sz="18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。高质量、高</a:t>
            </a:r>
            <a:r>
              <a:rPr lang="zh-CN" altLang="en-US" sz="1800" dirty="0" smtClean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附加值。</a:t>
            </a:r>
            <a:endParaRPr lang="zh-CN" altLang="en-US" sz="1800" dirty="0">
              <a:latin typeface="楷体" panose="02010609060101010101" pitchFamily="49" charset="-122"/>
              <a:ea typeface="楷体" panose="02010609060101010101" pitchFamily="49" charset="-122"/>
              <a:sym typeface="+mn-ea"/>
            </a:endParaRPr>
          </a:p>
        </p:txBody>
      </p:sp>
      <p:sp>
        <p:nvSpPr>
          <p:cNvPr id="27" name="文本框 43"/>
          <p:cNvSpPr txBox="1"/>
          <p:nvPr/>
        </p:nvSpPr>
        <p:spPr>
          <a:xfrm>
            <a:off x="11392" y="12700"/>
            <a:ext cx="3887508" cy="238527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1100" dirty="0" smtClean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6.3.10  </a:t>
            </a:r>
            <a:r>
              <a:rPr lang="zh-CN" altLang="en-US" sz="1100" dirty="0" smtClean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北欧商人</a:t>
            </a:r>
            <a:r>
              <a:rPr lang="zh-CN" altLang="en-US" sz="1100" dirty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的谈判风格、礼仪与禁忌</a:t>
            </a:r>
          </a:p>
        </p:txBody>
      </p:sp>
      <p:sp>
        <p:nvSpPr>
          <p:cNvPr id="5" name="圆角矩形 4"/>
          <p:cNvSpPr/>
          <p:nvPr/>
        </p:nvSpPr>
        <p:spPr>
          <a:xfrm>
            <a:off x="2132791" y="896068"/>
            <a:ext cx="4134659" cy="369786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lvl="0">
              <a:spcBef>
                <a:spcPct val="0"/>
              </a:spcBef>
            </a:pPr>
            <a:r>
              <a:rPr lang="zh-CN" altLang="en-US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十、北欧商人的谈判风格、礼仪及禁忌</a:t>
            </a:r>
          </a:p>
        </p:txBody>
      </p:sp>
      <p:sp>
        <p:nvSpPr>
          <p:cNvPr id="24" name="五边形 23"/>
          <p:cNvSpPr/>
          <p:nvPr/>
        </p:nvSpPr>
        <p:spPr>
          <a:xfrm flipH="1">
            <a:off x="4875630" y="1511874"/>
            <a:ext cx="1933946" cy="288269"/>
          </a:xfrm>
          <a:prstGeom prst="homePlat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选择</a:t>
            </a:r>
            <a:r>
              <a:rPr lang="en-US" altLang="zh-CN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案例分析</a:t>
            </a: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2408" y="131963"/>
            <a:ext cx="2438400" cy="1352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6" name="文本框 43"/>
          <p:cNvSpPr txBox="1"/>
          <p:nvPr/>
        </p:nvSpPr>
        <p:spPr>
          <a:xfrm>
            <a:off x="1507462" y="133715"/>
            <a:ext cx="6632246" cy="438582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6.3 </a:t>
            </a:r>
            <a:r>
              <a:rPr lang="zh-CN" altLang="en-US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欧洲商人的谈判风格、礼仪与禁忌</a:t>
            </a: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1" name="圆角矩形 30"/>
          <p:cNvSpPr/>
          <p:nvPr/>
        </p:nvSpPr>
        <p:spPr>
          <a:xfrm>
            <a:off x="7937586" y="476680"/>
            <a:ext cx="504559" cy="283566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182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4762" y="251226"/>
            <a:ext cx="1483424" cy="48922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sz="1500"/>
          </a:p>
        </p:txBody>
      </p:sp>
      <p:cxnSp>
        <p:nvCxnSpPr>
          <p:cNvPr id="9" name="直接连接符 8"/>
          <p:cNvCxnSpPr/>
          <p:nvPr/>
        </p:nvCxnSpPr>
        <p:spPr>
          <a:xfrm>
            <a:off x="1478662" y="618463"/>
            <a:ext cx="623404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五边形 10"/>
          <p:cNvSpPr/>
          <p:nvPr/>
        </p:nvSpPr>
        <p:spPr>
          <a:xfrm flipH="1">
            <a:off x="8404045" y="4462554"/>
            <a:ext cx="739955" cy="378042"/>
          </a:xfrm>
          <a:prstGeom prst="homePlate">
            <a:avLst/>
          </a:prstGeom>
          <a:solidFill>
            <a:schemeClr val="bg1">
              <a:lumMod val="50000"/>
            </a:schemeClr>
          </a:solidFill>
          <a:ln w="25400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fld id="{170C0C04-E408-48A9-82A4-3716296300DE}" type="slidenum">
              <a:rPr lang="zh-CN" altLang="en-US" sz="150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63</a:t>
            </a:fld>
            <a:endParaRPr lang="zh-CN" altLang="en-US" sz="1500" kern="0" dirty="0">
              <a:solidFill>
                <a:sysClr val="window" lastClr="FFFFFF"/>
              </a:solidFill>
              <a:latin typeface="Calibri"/>
              <a:ea typeface="宋体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46318" y="2260166"/>
            <a:ext cx="12687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矩形 59"/>
          <p:cNvSpPr/>
          <p:nvPr/>
        </p:nvSpPr>
        <p:spPr>
          <a:xfrm>
            <a:off x="-4763" y="1878565"/>
            <a:ext cx="1257923" cy="346249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>
              <a:defRPr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美洲</a:t>
            </a:r>
            <a:endParaRPr lang="zh-CN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-22628" y="2445234"/>
            <a:ext cx="1257923" cy="484748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欧洲</a:t>
            </a:r>
          </a:p>
        </p:txBody>
      </p:sp>
      <p:sp>
        <p:nvSpPr>
          <p:cNvPr id="64" name="矩形 63"/>
          <p:cNvSpPr/>
          <p:nvPr/>
        </p:nvSpPr>
        <p:spPr>
          <a:xfrm>
            <a:off x="-33562" y="3088782"/>
            <a:ext cx="1257923" cy="484748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亚洲</a:t>
            </a:r>
          </a:p>
        </p:txBody>
      </p:sp>
      <p:sp>
        <p:nvSpPr>
          <p:cNvPr id="29" name="矩形 28"/>
          <p:cNvSpPr/>
          <p:nvPr userDrawn="1"/>
        </p:nvSpPr>
        <p:spPr>
          <a:xfrm>
            <a:off x="-22627" y="2292155"/>
            <a:ext cx="1463472" cy="655796"/>
          </a:xfrm>
          <a:prstGeom prst="rect">
            <a:avLst/>
          </a:prstGeom>
          <a:solidFill>
            <a:srgbClr val="4144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欧洲</a:t>
            </a:r>
          </a:p>
        </p:txBody>
      </p:sp>
      <p:sp>
        <p:nvSpPr>
          <p:cNvPr id="35" name="矩形 34"/>
          <p:cNvSpPr/>
          <p:nvPr/>
        </p:nvSpPr>
        <p:spPr>
          <a:xfrm>
            <a:off x="-33562" y="3858682"/>
            <a:ext cx="1512224" cy="346249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>
              <a:defRPr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大洋洲与非洲</a:t>
            </a:r>
            <a:endParaRPr lang="zh-CN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1" name="直接连接符 40"/>
          <p:cNvCxnSpPr/>
          <p:nvPr/>
        </p:nvCxnSpPr>
        <p:spPr>
          <a:xfrm>
            <a:off x="46318" y="2979939"/>
            <a:ext cx="12687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/>
        </p:nvCxnSpPr>
        <p:spPr>
          <a:xfrm>
            <a:off x="46318" y="3665738"/>
            <a:ext cx="12687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/>
        </p:nvCxnSpPr>
        <p:spPr>
          <a:xfrm>
            <a:off x="46318" y="4373309"/>
            <a:ext cx="12687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>
            <a:off x="46318" y="1656009"/>
            <a:ext cx="12687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/>
          <p:cNvSpPr/>
          <p:nvPr/>
        </p:nvSpPr>
        <p:spPr>
          <a:xfrm>
            <a:off x="134571" y="1220826"/>
            <a:ext cx="1257923" cy="346249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>
              <a:defRPr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文化因素</a:t>
            </a:r>
            <a:endParaRPr lang="zh-CN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2" name="直接连接符 21"/>
          <p:cNvCxnSpPr/>
          <p:nvPr/>
        </p:nvCxnSpPr>
        <p:spPr>
          <a:xfrm>
            <a:off x="88170" y="1109447"/>
            <a:ext cx="12687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4"/>
          <p:cNvSpPr txBox="1"/>
          <p:nvPr/>
        </p:nvSpPr>
        <p:spPr>
          <a:xfrm>
            <a:off x="1807112" y="1182083"/>
            <a:ext cx="7465048" cy="3531736"/>
          </a:xfrm>
          <a:prstGeom prst="rect">
            <a:avLst/>
          </a:prstGeom>
          <a:noFill/>
          <a:ln w="9525">
            <a:noFill/>
          </a:ln>
        </p:spPr>
        <p:txBody>
          <a:bodyPr wrap="square" lIns="68580" tIns="34290" rIns="68580" bIns="3429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indent="0">
              <a:lnSpc>
                <a:spcPct val="200000"/>
              </a:lnSpc>
              <a:spcBef>
                <a:spcPct val="0"/>
              </a:spcBef>
              <a:buNone/>
            </a:pP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（二）北欧商人的</a:t>
            </a:r>
            <a:r>
              <a:rPr lang="zh-CN" altLang="en-US" sz="1800" b="1" u="sng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礼仪及禁忌</a:t>
            </a:r>
          </a:p>
          <a:p>
            <a:pPr marL="0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sz="18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1.</a:t>
            </a:r>
            <a:r>
              <a:rPr lang="zh-CN" altLang="en-US" sz="18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应考虑如何与其</a:t>
            </a:r>
            <a:r>
              <a:rPr lang="zh-CN" altLang="en-US" sz="1800" u="sng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配合</a:t>
            </a:r>
            <a:r>
              <a:rPr lang="zh-CN" altLang="en-US" sz="18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。</a:t>
            </a:r>
          </a:p>
          <a:p>
            <a:pPr marL="0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sz="18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2.</a:t>
            </a:r>
            <a:r>
              <a:rPr lang="zh-CN" altLang="en-US" sz="18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讲究礼貌，在与外国人交往中也</a:t>
            </a:r>
            <a:r>
              <a:rPr lang="zh-CN" altLang="en-US" sz="1800" u="sng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最讲礼仪</a:t>
            </a:r>
            <a:r>
              <a:rPr lang="zh-CN" altLang="en-US" sz="18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。</a:t>
            </a:r>
          </a:p>
          <a:p>
            <a:pPr marL="0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sz="18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3.</a:t>
            </a:r>
            <a:r>
              <a:rPr lang="zh-CN" altLang="en-US" sz="1800" u="sng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不喜欢无休止的讨价还价</a:t>
            </a:r>
            <a:r>
              <a:rPr lang="zh-CN" altLang="en-US" sz="18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，他们希望对方的公司在市场上是优秀</a:t>
            </a:r>
            <a:r>
              <a:rPr lang="zh-CN" altLang="en-US" sz="1800" dirty="0" smtClean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的。</a:t>
            </a:r>
            <a:endParaRPr lang="zh-CN" altLang="en-US" sz="1800" u="sng" dirty="0">
              <a:solidFill>
                <a:srgbClr val="C00000"/>
              </a:solidFill>
              <a:latin typeface="楷体" panose="02010609060101010101" pitchFamily="49" charset="-122"/>
              <a:ea typeface="楷体" panose="02010609060101010101" pitchFamily="49" charset="-122"/>
              <a:sym typeface="+mn-ea"/>
            </a:endParaRPr>
          </a:p>
          <a:p>
            <a:pPr marL="0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sz="18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4.</a:t>
            </a:r>
            <a:r>
              <a:rPr lang="zh-CN" altLang="en-US" sz="18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在北欧，</a:t>
            </a:r>
            <a:r>
              <a:rPr lang="zh-CN" altLang="en-US" sz="1800" b="1" u="sng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代理商</a:t>
            </a:r>
            <a:r>
              <a:rPr lang="zh-CN" altLang="en-US" sz="18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的地位很高，必须时刻牢记这些</a:t>
            </a:r>
            <a:r>
              <a:rPr lang="zh-CN" altLang="en-US" sz="1800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代理商和中间商</a:t>
            </a:r>
            <a:r>
              <a:rPr lang="zh-CN" altLang="en-US" sz="18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。</a:t>
            </a:r>
          </a:p>
          <a:p>
            <a:pPr marL="0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sz="18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5.</a:t>
            </a:r>
            <a:r>
              <a:rPr lang="zh-CN" altLang="en-US" sz="18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北欧人较为</a:t>
            </a:r>
            <a:r>
              <a:rPr lang="zh-CN" altLang="en-US" sz="1800" u="sng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朴实</a:t>
            </a:r>
            <a:r>
              <a:rPr lang="zh-CN" altLang="en-US" sz="18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，工作之余的交际较少。</a:t>
            </a:r>
          </a:p>
          <a:p>
            <a:pPr marL="0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sz="18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6.</a:t>
            </a:r>
            <a:r>
              <a:rPr lang="zh-CN" altLang="en-US" sz="18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北欧人普遍</a:t>
            </a:r>
            <a:r>
              <a:rPr lang="zh-CN" altLang="en-US" sz="1800" u="sng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喜欢饮酒</a:t>
            </a:r>
            <a:r>
              <a:rPr lang="zh-CN" altLang="en-US" sz="18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，为了公众利益，北欧</a:t>
            </a:r>
            <a:r>
              <a:rPr lang="zh-CN" altLang="en-US" sz="1800" dirty="0" smtClean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国家制定</a:t>
            </a:r>
            <a:r>
              <a:rPr lang="zh-CN" altLang="en-US" sz="18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了严厉的饮酒法。</a:t>
            </a:r>
          </a:p>
          <a:p>
            <a:pPr marL="0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sz="18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7.</a:t>
            </a:r>
            <a:r>
              <a:rPr lang="zh-CN" altLang="en-US" sz="18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北欧人特别是瑞典人在商业交际中往往</a:t>
            </a:r>
            <a:r>
              <a:rPr lang="zh-CN" altLang="en-US" sz="1800" u="sng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不太准时</a:t>
            </a:r>
            <a:r>
              <a:rPr lang="en-US" altLang="zh-CN" sz="18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,</a:t>
            </a:r>
            <a:r>
              <a:rPr lang="zh-CN" altLang="en-US" sz="18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不要太</a:t>
            </a:r>
            <a:r>
              <a:rPr lang="zh-CN" altLang="en-US" sz="1800" dirty="0" smtClean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计较。</a:t>
            </a:r>
            <a:endParaRPr lang="zh-CN" altLang="en-US" sz="1800" dirty="0">
              <a:latin typeface="楷体" panose="02010609060101010101" pitchFamily="49" charset="-122"/>
              <a:ea typeface="楷体" panose="02010609060101010101" pitchFamily="49" charset="-122"/>
              <a:sym typeface="+mn-ea"/>
            </a:endParaRPr>
          </a:p>
        </p:txBody>
      </p:sp>
      <p:sp>
        <p:nvSpPr>
          <p:cNvPr id="27" name="文本框 43"/>
          <p:cNvSpPr txBox="1"/>
          <p:nvPr/>
        </p:nvSpPr>
        <p:spPr>
          <a:xfrm>
            <a:off x="11392" y="12700"/>
            <a:ext cx="3887508" cy="238527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1100" dirty="0" smtClean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6.3.10  </a:t>
            </a:r>
            <a:r>
              <a:rPr lang="zh-CN" altLang="en-US" sz="1100" dirty="0" smtClean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北欧商人</a:t>
            </a:r>
            <a:r>
              <a:rPr lang="zh-CN" altLang="en-US" sz="1100" dirty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的谈判风格、礼仪与禁忌</a:t>
            </a:r>
          </a:p>
        </p:txBody>
      </p:sp>
      <p:cxnSp>
        <p:nvCxnSpPr>
          <p:cNvPr id="28" name="曲线连接符 27"/>
          <p:cNvCxnSpPr>
            <a:endCxn id="30" idx="1"/>
          </p:cNvCxnSpPr>
          <p:nvPr/>
        </p:nvCxnSpPr>
        <p:spPr>
          <a:xfrm flipV="1">
            <a:off x="1440845" y="1080961"/>
            <a:ext cx="691946" cy="1539092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圆角矩形 29"/>
          <p:cNvSpPr/>
          <p:nvPr/>
        </p:nvSpPr>
        <p:spPr>
          <a:xfrm>
            <a:off x="2132791" y="896068"/>
            <a:ext cx="4134659" cy="369786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lvl="0">
              <a:spcBef>
                <a:spcPct val="0"/>
              </a:spcBef>
            </a:pPr>
            <a:r>
              <a:rPr lang="zh-CN" altLang="en-US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十、北欧商人的谈判风格、礼仪及禁忌</a:t>
            </a:r>
          </a:p>
        </p:txBody>
      </p:sp>
      <p:pic>
        <p:nvPicPr>
          <p:cNvPr id="3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2408" y="131963"/>
            <a:ext cx="2438400" cy="1352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2" name="圆角矩形 31"/>
          <p:cNvSpPr/>
          <p:nvPr/>
        </p:nvSpPr>
        <p:spPr>
          <a:xfrm>
            <a:off x="7937586" y="760246"/>
            <a:ext cx="622214" cy="283566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43"/>
          <p:cNvSpPr txBox="1"/>
          <p:nvPr/>
        </p:nvSpPr>
        <p:spPr>
          <a:xfrm>
            <a:off x="1507462" y="133715"/>
            <a:ext cx="6632246" cy="438582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6.3 </a:t>
            </a:r>
            <a:r>
              <a:rPr lang="zh-CN" altLang="en-US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欧洲商人的谈判风格、礼仪与禁忌</a:t>
            </a: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3" name="五边形 32"/>
          <p:cNvSpPr/>
          <p:nvPr/>
        </p:nvSpPr>
        <p:spPr>
          <a:xfrm flipH="1">
            <a:off x="4944905" y="1442599"/>
            <a:ext cx="1933946" cy="288269"/>
          </a:xfrm>
          <a:prstGeom prst="homePlat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选择</a:t>
            </a:r>
            <a:r>
              <a:rPr lang="en-US" altLang="zh-CN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案例分析</a:t>
            </a:r>
          </a:p>
        </p:txBody>
      </p:sp>
    </p:spTree>
    <p:extLst>
      <p:ext uri="{BB962C8B-B14F-4D97-AF65-F5344CB8AC3E}">
        <p14:creationId xmlns:p14="http://schemas.microsoft.com/office/powerpoint/2010/main" val="1148250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2408" y="131963"/>
            <a:ext cx="2438400" cy="1352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3" name="圆角矩形 32"/>
          <p:cNvSpPr/>
          <p:nvPr/>
        </p:nvSpPr>
        <p:spPr>
          <a:xfrm>
            <a:off x="7937586" y="760246"/>
            <a:ext cx="622214" cy="283566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-4762" y="251226"/>
            <a:ext cx="1483424" cy="48922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sz="1500"/>
          </a:p>
        </p:txBody>
      </p:sp>
      <p:cxnSp>
        <p:nvCxnSpPr>
          <p:cNvPr id="9" name="直接连接符 8"/>
          <p:cNvCxnSpPr/>
          <p:nvPr/>
        </p:nvCxnSpPr>
        <p:spPr>
          <a:xfrm>
            <a:off x="1478662" y="618463"/>
            <a:ext cx="510374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五边形 10"/>
          <p:cNvSpPr/>
          <p:nvPr/>
        </p:nvSpPr>
        <p:spPr>
          <a:xfrm flipH="1">
            <a:off x="8404045" y="4462554"/>
            <a:ext cx="739955" cy="378042"/>
          </a:xfrm>
          <a:prstGeom prst="homePlate">
            <a:avLst/>
          </a:prstGeom>
          <a:solidFill>
            <a:schemeClr val="bg1">
              <a:lumMod val="50000"/>
            </a:schemeClr>
          </a:solidFill>
          <a:ln w="25400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fld id="{170C0C04-E408-48A9-82A4-3716296300DE}" type="slidenum">
              <a:rPr lang="zh-CN" altLang="en-US" sz="150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64</a:t>
            </a:fld>
            <a:endParaRPr lang="zh-CN" altLang="en-US" sz="1500" kern="0" dirty="0">
              <a:solidFill>
                <a:sysClr val="window" lastClr="FFFFFF"/>
              </a:solidFill>
              <a:latin typeface="Calibri"/>
              <a:ea typeface="宋体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46318" y="2260166"/>
            <a:ext cx="12687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矩形 59"/>
          <p:cNvSpPr/>
          <p:nvPr/>
        </p:nvSpPr>
        <p:spPr>
          <a:xfrm>
            <a:off x="-4763" y="1878565"/>
            <a:ext cx="1257923" cy="346249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>
              <a:defRPr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美洲</a:t>
            </a:r>
            <a:endParaRPr lang="zh-CN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-22628" y="2445234"/>
            <a:ext cx="1257923" cy="484748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欧洲</a:t>
            </a:r>
          </a:p>
        </p:txBody>
      </p:sp>
      <p:sp>
        <p:nvSpPr>
          <p:cNvPr id="64" name="矩形 63"/>
          <p:cNvSpPr/>
          <p:nvPr/>
        </p:nvSpPr>
        <p:spPr>
          <a:xfrm>
            <a:off x="-33562" y="3088782"/>
            <a:ext cx="1257923" cy="484748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亚洲</a:t>
            </a:r>
          </a:p>
        </p:txBody>
      </p:sp>
      <p:sp>
        <p:nvSpPr>
          <p:cNvPr id="29" name="矩形 28"/>
          <p:cNvSpPr/>
          <p:nvPr userDrawn="1"/>
        </p:nvSpPr>
        <p:spPr>
          <a:xfrm>
            <a:off x="-22627" y="2292155"/>
            <a:ext cx="1463472" cy="655796"/>
          </a:xfrm>
          <a:prstGeom prst="rect">
            <a:avLst/>
          </a:prstGeom>
          <a:solidFill>
            <a:srgbClr val="4144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欧洲</a:t>
            </a:r>
          </a:p>
        </p:txBody>
      </p:sp>
      <p:sp>
        <p:nvSpPr>
          <p:cNvPr id="35" name="矩形 34"/>
          <p:cNvSpPr/>
          <p:nvPr/>
        </p:nvSpPr>
        <p:spPr>
          <a:xfrm>
            <a:off x="-33562" y="3858682"/>
            <a:ext cx="1512224" cy="346249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>
              <a:defRPr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大洋洲与非洲</a:t>
            </a:r>
            <a:endParaRPr lang="zh-CN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1" name="直接连接符 40"/>
          <p:cNvCxnSpPr/>
          <p:nvPr/>
        </p:nvCxnSpPr>
        <p:spPr>
          <a:xfrm>
            <a:off x="46318" y="2979939"/>
            <a:ext cx="12687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/>
        </p:nvCxnSpPr>
        <p:spPr>
          <a:xfrm>
            <a:off x="46318" y="3665738"/>
            <a:ext cx="12687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/>
        </p:nvCxnSpPr>
        <p:spPr>
          <a:xfrm>
            <a:off x="46318" y="4373309"/>
            <a:ext cx="12687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>
            <a:off x="46318" y="1656009"/>
            <a:ext cx="12687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/>
          <p:cNvSpPr/>
          <p:nvPr/>
        </p:nvSpPr>
        <p:spPr>
          <a:xfrm>
            <a:off x="134571" y="1220826"/>
            <a:ext cx="1257923" cy="346249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>
              <a:defRPr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文化因素</a:t>
            </a:r>
            <a:endParaRPr lang="zh-CN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2" name="直接连接符 21"/>
          <p:cNvCxnSpPr/>
          <p:nvPr/>
        </p:nvCxnSpPr>
        <p:spPr>
          <a:xfrm>
            <a:off x="88170" y="1109447"/>
            <a:ext cx="12687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4"/>
          <p:cNvSpPr txBox="1"/>
          <p:nvPr/>
        </p:nvSpPr>
        <p:spPr>
          <a:xfrm>
            <a:off x="2105468" y="1869865"/>
            <a:ext cx="6260362" cy="1315745"/>
          </a:xfrm>
          <a:prstGeom prst="rect">
            <a:avLst/>
          </a:prstGeom>
          <a:noFill/>
          <a:ln w="9525">
            <a:noFill/>
          </a:ln>
        </p:spPr>
        <p:txBody>
          <a:bodyPr wrap="square" lIns="68580" tIns="34290" rIns="68580" bIns="3429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sz="18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1.</a:t>
            </a:r>
            <a:r>
              <a:rPr lang="zh-CN" altLang="en-US" sz="18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一般</a:t>
            </a:r>
            <a:r>
              <a:rPr lang="zh-CN" altLang="en-US" sz="1800" dirty="0" smtClean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显得</a:t>
            </a:r>
            <a:r>
              <a:rPr lang="zh-CN" altLang="en-US" sz="1800" u="sng" dirty="0" smtClean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忧郁、谨慎</a:t>
            </a:r>
            <a:r>
              <a:rPr lang="zh-CN" altLang="en-US" sz="1800" u="sng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敏感</a:t>
            </a:r>
            <a:r>
              <a:rPr lang="zh-CN" altLang="en-US" sz="18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，相对</a:t>
            </a:r>
            <a:r>
              <a:rPr lang="zh-CN" altLang="en-US" sz="1800" u="sng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缺乏信任感</a:t>
            </a:r>
            <a:r>
              <a:rPr lang="zh-CN" altLang="en-US" sz="18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，缺乏灵活性。</a:t>
            </a:r>
          </a:p>
          <a:p>
            <a:pPr marL="0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sz="18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2.</a:t>
            </a:r>
            <a:r>
              <a:rPr lang="zh-CN" altLang="en-US" sz="18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办事断断续续，</a:t>
            </a:r>
            <a:r>
              <a:rPr lang="zh-CN" altLang="en-US" sz="1800" u="sng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效率较低</a:t>
            </a:r>
            <a:r>
              <a:rPr lang="zh-CN" altLang="en-US" sz="18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。</a:t>
            </a:r>
          </a:p>
          <a:p>
            <a:pPr marL="0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sz="18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3.</a:t>
            </a:r>
            <a:r>
              <a:rPr lang="zh-CN" altLang="en-US" sz="18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虽有拖拉作风，在</a:t>
            </a:r>
            <a:r>
              <a:rPr lang="zh-CN" altLang="en-US" sz="1800" u="sng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谈判桌前显得非常精明</a:t>
            </a:r>
            <a:r>
              <a:rPr lang="zh-CN" altLang="en-US" sz="18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。</a:t>
            </a:r>
          </a:p>
        </p:txBody>
      </p:sp>
      <p:sp>
        <p:nvSpPr>
          <p:cNvPr id="26" name="文本框 43"/>
          <p:cNvSpPr txBox="1"/>
          <p:nvPr/>
        </p:nvSpPr>
        <p:spPr>
          <a:xfrm>
            <a:off x="1507462" y="133715"/>
            <a:ext cx="6632246" cy="438582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6.3 </a:t>
            </a:r>
            <a:r>
              <a:rPr lang="zh-CN" altLang="en-US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欧洲商人的谈判风格、礼仪与禁忌</a:t>
            </a: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7" name="文本框 43"/>
          <p:cNvSpPr txBox="1"/>
          <p:nvPr/>
        </p:nvSpPr>
        <p:spPr>
          <a:xfrm>
            <a:off x="11392" y="12700"/>
            <a:ext cx="3887508" cy="238527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1100" dirty="0" smtClean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6.3.11  </a:t>
            </a:r>
            <a:r>
              <a:rPr lang="zh-CN" altLang="en-US" sz="1100" dirty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俄罗斯</a:t>
            </a:r>
            <a:r>
              <a:rPr lang="zh-CN" altLang="en-US" sz="1100" dirty="0" smtClean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商人</a:t>
            </a:r>
            <a:r>
              <a:rPr lang="zh-CN" altLang="en-US" sz="1100" dirty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的谈判风格、礼仪与禁忌</a:t>
            </a:r>
          </a:p>
        </p:txBody>
      </p:sp>
      <p:sp>
        <p:nvSpPr>
          <p:cNvPr id="28" name="圆角矩形 27"/>
          <p:cNvSpPr/>
          <p:nvPr/>
        </p:nvSpPr>
        <p:spPr>
          <a:xfrm>
            <a:off x="1990549" y="867140"/>
            <a:ext cx="4591859" cy="369786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lvl="0">
              <a:spcBef>
                <a:spcPct val="0"/>
              </a:spcBef>
            </a:pPr>
            <a:r>
              <a:rPr lang="zh-CN" altLang="en-US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十一、俄罗斯商人的谈判风格、礼仪及禁忌</a:t>
            </a:r>
          </a:p>
        </p:txBody>
      </p:sp>
      <p:cxnSp>
        <p:nvCxnSpPr>
          <p:cNvPr id="30" name="曲线连接符 29"/>
          <p:cNvCxnSpPr>
            <a:endCxn id="28" idx="1"/>
          </p:cNvCxnSpPr>
          <p:nvPr/>
        </p:nvCxnSpPr>
        <p:spPr>
          <a:xfrm flipV="1">
            <a:off x="1478662" y="1052033"/>
            <a:ext cx="511887" cy="1645330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五边形 30"/>
          <p:cNvSpPr/>
          <p:nvPr/>
        </p:nvSpPr>
        <p:spPr>
          <a:xfrm flipH="1">
            <a:off x="4648462" y="1278806"/>
            <a:ext cx="1933946" cy="288269"/>
          </a:xfrm>
          <a:prstGeom prst="homePlat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选择</a:t>
            </a:r>
            <a:r>
              <a:rPr lang="en-US" altLang="zh-CN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案例分析</a:t>
            </a:r>
          </a:p>
        </p:txBody>
      </p:sp>
    </p:spTree>
    <p:extLst>
      <p:ext uri="{BB962C8B-B14F-4D97-AF65-F5344CB8AC3E}">
        <p14:creationId xmlns:p14="http://schemas.microsoft.com/office/powerpoint/2010/main" val="2125992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2408" y="131963"/>
            <a:ext cx="2438400" cy="1352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矩形 3"/>
          <p:cNvSpPr/>
          <p:nvPr/>
        </p:nvSpPr>
        <p:spPr>
          <a:xfrm>
            <a:off x="-4762" y="251226"/>
            <a:ext cx="1483424" cy="48922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sz="1500"/>
          </a:p>
        </p:txBody>
      </p:sp>
      <p:cxnSp>
        <p:nvCxnSpPr>
          <p:cNvPr id="9" name="直接连接符 8"/>
          <p:cNvCxnSpPr/>
          <p:nvPr/>
        </p:nvCxnSpPr>
        <p:spPr>
          <a:xfrm>
            <a:off x="1478662" y="618463"/>
            <a:ext cx="510374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五边形 10"/>
          <p:cNvSpPr/>
          <p:nvPr/>
        </p:nvSpPr>
        <p:spPr>
          <a:xfrm flipH="1">
            <a:off x="8404045" y="4462554"/>
            <a:ext cx="739955" cy="378042"/>
          </a:xfrm>
          <a:prstGeom prst="homePlate">
            <a:avLst/>
          </a:prstGeom>
          <a:solidFill>
            <a:schemeClr val="bg1">
              <a:lumMod val="50000"/>
            </a:schemeClr>
          </a:solidFill>
          <a:ln w="25400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fld id="{170C0C04-E408-48A9-82A4-3716296300DE}" type="slidenum">
              <a:rPr lang="zh-CN" altLang="en-US" sz="150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65</a:t>
            </a:fld>
            <a:endParaRPr lang="zh-CN" altLang="en-US" sz="1500" kern="0" dirty="0">
              <a:solidFill>
                <a:sysClr val="window" lastClr="FFFFFF"/>
              </a:solidFill>
              <a:latin typeface="Calibri"/>
              <a:ea typeface="宋体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46318" y="2260166"/>
            <a:ext cx="12687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矩形 59"/>
          <p:cNvSpPr/>
          <p:nvPr/>
        </p:nvSpPr>
        <p:spPr>
          <a:xfrm>
            <a:off x="-4763" y="1878565"/>
            <a:ext cx="1257923" cy="346249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>
              <a:defRPr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美洲</a:t>
            </a:r>
            <a:endParaRPr lang="zh-CN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-22628" y="2445234"/>
            <a:ext cx="1257923" cy="484748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欧洲</a:t>
            </a:r>
          </a:p>
        </p:txBody>
      </p:sp>
      <p:sp>
        <p:nvSpPr>
          <p:cNvPr id="64" name="矩形 63"/>
          <p:cNvSpPr/>
          <p:nvPr/>
        </p:nvSpPr>
        <p:spPr>
          <a:xfrm>
            <a:off x="-33562" y="3088782"/>
            <a:ext cx="1257923" cy="484748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亚洲</a:t>
            </a:r>
          </a:p>
        </p:txBody>
      </p:sp>
      <p:sp>
        <p:nvSpPr>
          <p:cNvPr id="29" name="矩形 28"/>
          <p:cNvSpPr/>
          <p:nvPr userDrawn="1"/>
        </p:nvSpPr>
        <p:spPr>
          <a:xfrm>
            <a:off x="-22627" y="2292155"/>
            <a:ext cx="1463472" cy="655796"/>
          </a:xfrm>
          <a:prstGeom prst="rect">
            <a:avLst/>
          </a:prstGeom>
          <a:solidFill>
            <a:srgbClr val="4144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欧洲</a:t>
            </a:r>
          </a:p>
        </p:txBody>
      </p:sp>
      <p:sp>
        <p:nvSpPr>
          <p:cNvPr id="35" name="矩形 34"/>
          <p:cNvSpPr/>
          <p:nvPr/>
        </p:nvSpPr>
        <p:spPr>
          <a:xfrm>
            <a:off x="-33562" y="3858682"/>
            <a:ext cx="1512224" cy="346249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>
              <a:defRPr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大洋洲与非洲</a:t>
            </a:r>
            <a:endParaRPr lang="zh-CN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1" name="直接连接符 40"/>
          <p:cNvCxnSpPr/>
          <p:nvPr/>
        </p:nvCxnSpPr>
        <p:spPr>
          <a:xfrm>
            <a:off x="46318" y="2979939"/>
            <a:ext cx="12687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/>
        </p:nvCxnSpPr>
        <p:spPr>
          <a:xfrm>
            <a:off x="46318" y="3665738"/>
            <a:ext cx="12687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/>
        </p:nvCxnSpPr>
        <p:spPr>
          <a:xfrm>
            <a:off x="46318" y="4373309"/>
            <a:ext cx="12687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>
            <a:off x="46318" y="1656009"/>
            <a:ext cx="12687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/>
          <p:cNvSpPr/>
          <p:nvPr/>
        </p:nvSpPr>
        <p:spPr>
          <a:xfrm>
            <a:off x="134571" y="1220826"/>
            <a:ext cx="1257923" cy="346249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>
              <a:defRPr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文化因素</a:t>
            </a:r>
            <a:endParaRPr lang="zh-CN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2" name="直接连接符 21"/>
          <p:cNvCxnSpPr/>
          <p:nvPr/>
        </p:nvCxnSpPr>
        <p:spPr>
          <a:xfrm>
            <a:off x="88170" y="1109447"/>
            <a:ext cx="12687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圆角矩形 4"/>
          <p:cNvSpPr/>
          <p:nvPr/>
        </p:nvSpPr>
        <p:spPr>
          <a:xfrm>
            <a:off x="1990549" y="867140"/>
            <a:ext cx="4591859" cy="369786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lvl="0">
              <a:spcBef>
                <a:spcPct val="0"/>
              </a:spcBef>
            </a:pPr>
            <a:r>
              <a:rPr lang="zh-CN" altLang="en-US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十一、俄罗斯商人的谈判风格、礼仪及禁忌</a:t>
            </a:r>
          </a:p>
        </p:txBody>
      </p:sp>
      <p:cxnSp>
        <p:nvCxnSpPr>
          <p:cNvPr id="45" name="曲线连接符 44"/>
          <p:cNvCxnSpPr>
            <a:stCxn id="4" idx="3"/>
            <a:endCxn id="5" idx="1"/>
          </p:cNvCxnSpPr>
          <p:nvPr/>
        </p:nvCxnSpPr>
        <p:spPr>
          <a:xfrm flipV="1">
            <a:off x="1478662" y="1052033"/>
            <a:ext cx="511887" cy="1645330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4"/>
          <p:cNvSpPr txBox="1"/>
          <p:nvPr/>
        </p:nvSpPr>
        <p:spPr>
          <a:xfrm>
            <a:off x="1856849" y="1599912"/>
            <a:ext cx="7091208" cy="2977739"/>
          </a:xfrm>
          <a:prstGeom prst="rect">
            <a:avLst/>
          </a:prstGeom>
          <a:noFill/>
          <a:ln w="9525">
            <a:noFill/>
          </a:ln>
        </p:spPr>
        <p:txBody>
          <a:bodyPr wrap="square" lIns="68580" tIns="34290" rIns="68580" bIns="3429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indent="0">
              <a:lnSpc>
                <a:spcPct val="150000"/>
              </a:lnSpc>
              <a:spcBef>
                <a:spcPct val="0"/>
              </a:spcBef>
              <a:buNone/>
            </a:pPr>
            <a:r>
              <a:rPr sz="18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注意：1.</a:t>
            </a:r>
            <a:r>
              <a:rPr sz="1800" u="sng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慎重考虑</a:t>
            </a:r>
            <a:r>
              <a:rPr sz="18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以</a:t>
            </a:r>
            <a:r>
              <a:rPr sz="1800" u="sng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降低风险</a:t>
            </a:r>
            <a:r>
              <a:rPr sz="18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，保护自己。</a:t>
            </a:r>
          </a:p>
          <a:p>
            <a:pPr marL="0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en-US" sz="18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      </a:t>
            </a:r>
            <a:r>
              <a:rPr sz="18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2.注意利益均衡，讲求</a:t>
            </a:r>
            <a:r>
              <a:rPr sz="1800" u="sng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实效</a:t>
            </a:r>
            <a:r>
              <a:rPr sz="18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。</a:t>
            </a:r>
          </a:p>
          <a:p>
            <a:pPr marL="0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en-US" sz="18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      </a:t>
            </a:r>
            <a:r>
              <a:rPr sz="18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3.注意多谈俄罗斯</a:t>
            </a:r>
            <a:r>
              <a:rPr sz="1800" b="1" u="sng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文化艺术</a:t>
            </a:r>
            <a:r>
              <a:rPr sz="18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，能带来友善氛围。</a:t>
            </a:r>
          </a:p>
          <a:p>
            <a:pPr marL="0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en-US" sz="18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      </a:t>
            </a:r>
            <a:r>
              <a:rPr sz="18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4.重视谈判仪表和言行举止</a:t>
            </a:r>
          </a:p>
          <a:p>
            <a:pPr marL="0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en-US" sz="18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      </a:t>
            </a:r>
            <a:r>
              <a:rPr sz="18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5.</a:t>
            </a:r>
            <a:r>
              <a:rPr sz="1800" b="1" u="sng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忌讳黄色</a:t>
            </a:r>
            <a:r>
              <a:rPr sz="18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的礼品和</a:t>
            </a:r>
            <a:r>
              <a:rPr sz="1800" b="1" u="sng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手套</a:t>
            </a:r>
          </a:p>
          <a:p>
            <a:pPr marL="0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en-US" sz="18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      </a:t>
            </a:r>
            <a:r>
              <a:rPr sz="18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6.忌讳用</a:t>
            </a:r>
            <a:r>
              <a:rPr sz="1800" b="1" u="sng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左手</a:t>
            </a:r>
            <a:r>
              <a:rPr sz="18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握手和传递东西。</a:t>
            </a:r>
          </a:p>
          <a:p>
            <a:pPr marL="0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en-US" sz="18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      </a:t>
            </a:r>
            <a:r>
              <a:rPr sz="18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7.初次见面时，不要过问生活细节，尤其忌讳问女人的年龄。</a:t>
            </a:r>
          </a:p>
        </p:txBody>
      </p:sp>
      <p:sp>
        <p:nvSpPr>
          <p:cNvPr id="25" name="五边形 24"/>
          <p:cNvSpPr/>
          <p:nvPr/>
        </p:nvSpPr>
        <p:spPr>
          <a:xfrm flipH="1">
            <a:off x="4648462" y="1278806"/>
            <a:ext cx="1933946" cy="288269"/>
          </a:xfrm>
          <a:prstGeom prst="homePlat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选择</a:t>
            </a:r>
            <a:r>
              <a:rPr lang="en-US" altLang="zh-CN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案例分析</a:t>
            </a:r>
          </a:p>
        </p:txBody>
      </p:sp>
      <p:sp>
        <p:nvSpPr>
          <p:cNvPr id="27" name="文本框 43"/>
          <p:cNvSpPr txBox="1"/>
          <p:nvPr/>
        </p:nvSpPr>
        <p:spPr>
          <a:xfrm>
            <a:off x="1507462" y="133715"/>
            <a:ext cx="6632246" cy="438582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6.3 </a:t>
            </a:r>
            <a:r>
              <a:rPr lang="zh-CN" altLang="en-US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欧洲商人的谈判风格、礼仪与禁忌</a:t>
            </a: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8" name="文本框 43"/>
          <p:cNvSpPr txBox="1"/>
          <p:nvPr/>
        </p:nvSpPr>
        <p:spPr>
          <a:xfrm>
            <a:off x="11392" y="12700"/>
            <a:ext cx="3887508" cy="238527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1100" dirty="0" smtClean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6.3.11  </a:t>
            </a:r>
            <a:r>
              <a:rPr lang="zh-CN" altLang="en-US" sz="1100" dirty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俄罗斯</a:t>
            </a:r>
            <a:r>
              <a:rPr lang="zh-CN" altLang="en-US" sz="1100" dirty="0" smtClean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商人</a:t>
            </a:r>
            <a:r>
              <a:rPr lang="zh-CN" altLang="en-US" sz="1100" dirty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的谈判风格、礼仪与禁忌</a:t>
            </a:r>
          </a:p>
        </p:txBody>
      </p:sp>
      <p:sp>
        <p:nvSpPr>
          <p:cNvPr id="32" name="圆角矩形 31"/>
          <p:cNvSpPr/>
          <p:nvPr/>
        </p:nvSpPr>
        <p:spPr>
          <a:xfrm>
            <a:off x="7937586" y="760246"/>
            <a:ext cx="622214" cy="283566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8393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2408" y="131963"/>
            <a:ext cx="2438400" cy="1352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矩形 3"/>
          <p:cNvSpPr/>
          <p:nvPr/>
        </p:nvSpPr>
        <p:spPr>
          <a:xfrm>
            <a:off x="-4762" y="251226"/>
            <a:ext cx="1483424" cy="48922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sz="1500"/>
          </a:p>
        </p:txBody>
      </p:sp>
      <p:cxnSp>
        <p:nvCxnSpPr>
          <p:cNvPr id="9" name="直接连接符 8"/>
          <p:cNvCxnSpPr/>
          <p:nvPr/>
        </p:nvCxnSpPr>
        <p:spPr>
          <a:xfrm>
            <a:off x="1478662" y="618463"/>
            <a:ext cx="510374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五边形 10"/>
          <p:cNvSpPr/>
          <p:nvPr/>
        </p:nvSpPr>
        <p:spPr>
          <a:xfrm flipH="1">
            <a:off x="8404045" y="4462554"/>
            <a:ext cx="739955" cy="378042"/>
          </a:xfrm>
          <a:prstGeom prst="homePlate">
            <a:avLst/>
          </a:prstGeom>
          <a:solidFill>
            <a:schemeClr val="bg1">
              <a:lumMod val="50000"/>
            </a:schemeClr>
          </a:solidFill>
          <a:ln w="25400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fld id="{170C0C04-E408-48A9-82A4-3716296300DE}" type="slidenum">
              <a:rPr lang="zh-CN" altLang="en-US" sz="150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66</a:t>
            </a:fld>
            <a:endParaRPr lang="zh-CN" altLang="en-US" sz="1500" kern="0" dirty="0">
              <a:solidFill>
                <a:sysClr val="window" lastClr="FFFFFF"/>
              </a:solidFill>
              <a:latin typeface="Calibri"/>
              <a:ea typeface="宋体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46318" y="2260166"/>
            <a:ext cx="12687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矩形 59"/>
          <p:cNvSpPr/>
          <p:nvPr/>
        </p:nvSpPr>
        <p:spPr>
          <a:xfrm>
            <a:off x="-4763" y="1878565"/>
            <a:ext cx="1257923" cy="346249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>
              <a:defRPr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美洲</a:t>
            </a:r>
            <a:endParaRPr lang="zh-CN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-22628" y="2445234"/>
            <a:ext cx="1257923" cy="484748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欧洲</a:t>
            </a:r>
          </a:p>
        </p:txBody>
      </p:sp>
      <p:sp>
        <p:nvSpPr>
          <p:cNvPr id="64" name="矩形 63"/>
          <p:cNvSpPr/>
          <p:nvPr/>
        </p:nvSpPr>
        <p:spPr>
          <a:xfrm>
            <a:off x="-33562" y="3088782"/>
            <a:ext cx="1257923" cy="484748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亚洲</a:t>
            </a:r>
          </a:p>
        </p:txBody>
      </p:sp>
      <p:sp>
        <p:nvSpPr>
          <p:cNvPr id="29" name="矩形 28"/>
          <p:cNvSpPr/>
          <p:nvPr userDrawn="1"/>
        </p:nvSpPr>
        <p:spPr>
          <a:xfrm>
            <a:off x="-22627" y="2292155"/>
            <a:ext cx="1463472" cy="655796"/>
          </a:xfrm>
          <a:prstGeom prst="rect">
            <a:avLst/>
          </a:prstGeom>
          <a:solidFill>
            <a:srgbClr val="4144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欧洲</a:t>
            </a:r>
          </a:p>
        </p:txBody>
      </p:sp>
      <p:sp>
        <p:nvSpPr>
          <p:cNvPr id="35" name="矩形 34"/>
          <p:cNvSpPr/>
          <p:nvPr/>
        </p:nvSpPr>
        <p:spPr>
          <a:xfrm>
            <a:off x="-33562" y="3858682"/>
            <a:ext cx="1512224" cy="346249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>
              <a:defRPr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大洋洲与非洲</a:t>
            </a:r>
            <a:endParaRPr lang="zh-CN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1" name="直接连接符 40"/>
          <p:cNvCxnSpPr/>
          <p:nvPr/>
        </p:nvCxnSpPr>
        <p:spPr>
          <a:xfrm>
            <a:off x="46318" y="2979939"/>
            <a:ext cx="12687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/>
        </p:nvCxnSpPr>
        <p:spPr>
          <a:xfrm>
            <a:off x="46318" y="3665738"/>
            <a:ext cx="12687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/>
        </p:nvCxnSpPr>
        <p:spPr>
          <a:xfrm>
            <a:off x="46318" y="4373309"/>
            <a:ext cx="12687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>
            <a:off x="46318" y="1656009"/>
            <a:ext cx="12687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/>
          <p:cNvSpPr/>
          <p:nvPr/>
        </p:nvSpPr>
        <p:spPr>
          <a:xfrm>
            <a:off x="134571" y="1220826"/>
            <a:ext cx="1257923" cy="346249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>
              <a:defRPr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文化因素</a:t>
            </a:r>
            <a:endParaRPr lang="zh-CN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2" name="直接连接符 21"/>
          <p:cNvCxnSpPr/>
          <p:nvPr/>
        </p:nvCxnSpPr>
        <p:spPr>
          <a:xfrm>
            <a:off x="88170" y="1109447"/>
            <a:ext cx="12687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圆角矩形 4"/>
          <p:cNvSpPr/>
          <p:nvPr/>
        </p:nvSpPr>
        <p:spPr>
          <a:xfrm>
            <a:off x="1990549" y="867140"/>
            <a:ext cx="4591859" cy="369786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lvl="0">
              <a:spcBef>
                <a:spcPct val="0"/>
              </a:spcBef>
            </a:pPr>
            <a:r>
              <a:rPr lang="zh-CN" altLang="en-US" sz="1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十二、东欧商人</a:t>
            </a:r>
            <a:r>
              <a:rPr lang="zh-CN" altLang="en-US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的谈判风格、礼仪及禁忌</a:t>
            </a:r>
          </a:p>
        </p:txBody>
      </p:sp>
      <p:cxnSp>
        <p:nvCxnSpPr>
          <p:cNvPr id="45" name="曲线连接符 44"/>
          <p:cNvCxnSpPr>
            <a:stCxn id="4" idx="3"/>
            <a:endCxn id="5" idx="1"/>
          </p:cNvCxnSpPr>
          <p:nvPr/>
        </p:nvCxnSpPr>
        <p:spPr>
          <a:xfrm flipV="1">
            <a:off x="1478662" y="1052033"/>
            <a:ext cx="511887" cy="1645330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4"/>
          <p:cNvSpPr txBox="1"/>
          <p:nvPr/>
        </p:nvSpPr>
        <p:spPr>
          <a:xfrm>
            <a:off x="2037320" y="1874698"/>
            <a:ext cx="4545088" cy="1315745"/>
          </a:xfrm>
          <a:prstGeom prst="rect">
            <a:avLst/>
          </a:prstGeom>
          <a:noFill/>
          <a:ln w="9525">
            <a:noFill/>
          </a:ln>
        </p:spPr>
        <p:txBody>
          <a:bodyPr wrap="square" lIns="68580" tIns="34290" rIns="68580" bIns="3429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sz="1800" dirty="0" smtClean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1.</a:t>
            </a:r>
            <a:r>
              <a:rPr lang="zh-CN" altLang="en-US" sz="1800" dirty="0" smtClean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作风散漫，信誉较差。</a:t>
            </a:r>
            <a:endParaRPr lang="en-US" altLang="zh-CN" sz="1800" dirty="0" smtClean="0">
              <a:latin typeface="楷体" panose="02010609060101010101" pitchFamily="49" charset="-122"/>
              <a:ea typeface="楷体" panose="02010609060101010101" pitchFamily="49" charset="-122"/>
              <a:sym typeface="+mn-ea"/>
            </a:endParaRPr>
          </a:p>
          <a:p>
            <a:pPr marL="0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sz="1800" dirty="0" smtClean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2.</a:t>
            </a:r>
            <a:r>
              <a:rPr lang="zh-CN" altLang="en-US" sz="1800" dirty="0" smtClean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待人谦恭，缺乏自信。</a:t>
            </a:r>
            <a:endParaRPr lang="en-US" altLang="zh-CN" sz="1800" dirty="0" smtClean="0">
              <a:latin typeface="楷体" panose="02010609060101010101" pitchFamily="49" charset="-122"/>
              <a:ea typeface="楷体" panose="02010609060101010101" pitchFamily="49" charset="-122"/>
              <a:sym typeface="+mn-ea"/>
            </a:endParaRPr>
          </a:p>
          <a:p>
            <a:pPr marL="0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sz="1800" dirty="0" smtClean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3.</a:t>
            </a:r>
            <a:r>
              <a:rPr lang="zh-CN" altLang="en-US" sz="1800" dirty="0" smtClean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在</a:t>
            </a:r>
            <a:r>
              <a:rPr lang="zh-CN" altLang="en-US" sz="18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谈判</a:t>
            </a:r>
            <a:r>
              <a:rPr lang="zh-CN" altLang="en-US" sz="1800" dirty="0" smtClean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中，他们急于求成，注重实利。</a:t>
            </a:r>
            <a:endParaRPr sz="1800" dirty="0">
              <a:latin typeface="楷体" panose="02010609060101010101" pitchFamily="49" charset="-122"/>
              <a:ea typeface="楷体" panose="02010609060101010101" pitchFamily="49" charset="-122"/>
              <a:sym typeface="+mn-ea"/>
            </a:endParaRPr>
          </a:p>
        </p:txBody>
      </p:sp>
      <p:sp>
        <p:nvSpPr>
          <p:cNvPr id="25" name="五边形 24"/>
          <p:cNvSpPr/>
          <p:nvPr/>
        </p:nvSpPr>
        <p:spPr>
          <a:xfrm flipH="1">
            <a:off x="4648462" y="1278806"/>
            <a:ext cx="1933946" cy="288269"/>
          </a:xfrm>
          <a:prstGeom prst="homePlat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选择</a:t>
            </a:r>
            <a:r>
              <a:rPr lang="en-US" altLang="zh-CN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案例分析</a:t>
            </a:r>
          </a:p>
        </p:txBody>
      </p:sp>
      <p:sp>
        <p:nvSpPr>
          <p:cNvPr id="27" name="文本框 43"/>
          <p:cNvSpPr txBox="1"/>
          <p:nvPr/>
        </p:nvSpPr>
        <p:spPr>
          <a:xfrm>
            <a:off x="1507462" y="133715"/>
            <a:ext cx="6632246" cy="438582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6.3 </a:t>
            </a:r>
            <a:r>
              <a:rPr lang="zh-CN" altLang="en-US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欧洲商人的谈判风格、礼仪与禁忌</a:t>
            </a: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8" name="文本框 43"/>
          <p:cNvSpPr txBox="1"/>
          <p:nvPr/>
        </p:nvSpPr>
        <p:spPr>
          <a:xfrm>
            <a:off x="11392" y="12700"/>
            <a:ext cx="3887508" cy="238527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1100" dirty="0" smtClean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6.3.11  </a:t>
            </a:r>
            <a:r>
              <a:rPr lang="zh-CN" altLang="en-US" sz="1100" dirty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俄罗斯</a:t>
            </a:r>
            <a:r>
              <a:rPr lang="zh-CN" altLang="en-US" sz="1100" dirty="0" smtClean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商人</a:t>
            </a:r>
            <a:r>
              <a:rPr lang="zh-CN" altLang="en-US" sz="1100" dirty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的谈判风格、礼仪与禁忌</a:t>
            </a:r>
          </a:p>
        </p:txBody>
      </p:sp>
      <p:sp>
        <p:nvSpPr>
          <p:cNvPr id="32" name="圆角矩形 31"/>
          <p:cNvSpPr/>
          <p:nvPr/>
        </p:nvSpPr>
        <p:spPr>
          <a:xfrm>
            <a:off x="7937586" y="1078911"/>
            <a:ext cx="466459" cy="283566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151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矩形 3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4144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en-US" altLang="zh-CN" sz="27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         </a:t>
            </a:r>
            <a:endParaRPr lang="zh-CN" altLang="en-US" sz="21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1427228" y="1477154"/>
            <a:ext cx="5964172" cy="1315745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5400" b="1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  <a:cs typeface="Times New Roman" panose="02020603050405020304" pitchFamily="18" charset="0"/>
              </a:rPr>
              <a:t>下一站   亚洲</a:t>
            </a:r>
            <a:endParaRPr lang="en-US" altLang="zh-CN" sz="5400" b="1" dirty="0">
              <a:solidFill>
                <a:schemeClr val="bg1"/>
              </a:solidFill>
              <a:latin typeface="幼圆" panose="02010509060101010101" pitchFamily="49" charset="-122"/>
              <a:ea typeface="幼圆" panose="020105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966957" y="3729072"/>
            <a:ext cx="3427800" cy="553998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100" b="1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  <a:cs typeface="Times New Roman" panose="02020603050405020304" pitchFamily="18" charset="0"/>
              </a:rPr>
              <a:t>谈判风格、礼仪与禁忌</a:t>
            </a:r>
            <a:endParaRPr lang="en-US" altLang="zh-CN" sz="2100" b="1" dirty="0">
              <a:solidFill>
                <a:schemeClr val="bg1"/>
              </a:solidFill>
              <a:latin typeface="幼圆" panose="02010509060101010101" pitchFamily="49" charset="-122"/>
              <a:ea typeface="幼圆" panose="020105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6151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4762" y="251226"/>
            <a:ext cx="1483424" cy="48922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sz="1500"/>
          </a:p>
        </p:txBody>
      </p:sp>
      <p:cxnSp>
        <p:nvCxnSpPr>
          <p:cNvPr id="9" name="直接连接符 8"/>
          <p:cNvCxnSpPr/>
          <p:nvPr/>
        </p:nvCxnSpPr>
        <p:spPr>
          <a:xfrm>
            <a:off x="1478662" y="618463"/>
            <a:ext cx="623404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五边形 10"/>
          <p:cNvSpPr/>
          <p:nvPr/>
        </p:nvSpPr>
        <p:spPr>
          <a:xfrm flipH="1">
            <a:off x="8404045" y="4462554"/>
            <a:ext cx="739955" cy="378042"/>
          </a:xfrm>
          <a:prstGeom prst="homePlate">
            <a:avLst/>
          </a:prstGeom>
          <a:solidFill>
            <a:schemeClr val="bg1">
              <a:lumMod val="50000"/>
            </a:schemeClr>
          </a:solidFill>
          <a:ln w="25400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fld id="{170C0C04-E408-48A9-82A4-3716296300DE}" type="slidenum">
              <a:rPr lang="zh-CN" altLang="en-US" sz="150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68</a:t>
            </a:fld>
            <a:endParaRPr lang="zh-CN" altLang="en-US" sz="1500" kern="0" dirty="0">
              <a:solidFill>
                <a:sysClr val="window" lastClr="FFFFFF"/>
              </a:solidFill>
              <a:latin typeface="Calibri"/>
              <a:ea typeface="宋体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46318" y="2260166"/>
            <a:ext cx="12687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矩形 59"/>
          <p:cNvSpPr/>
          <p:nvPr/>
        </p:nvSpPr>
        <p:spPr>
          <a:xfrm>
            <a:off x="-4763" y="1878565"/>
            <a:ext cx="1257923" cy="346249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>
              <a:defRPr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美洲</a:t>
            </a:r>
            <a:endParaRPr lang="zh-CN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-22628" y="2445234"/>
            <a:ext cx="1257923" cy="484748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欧洲</a:t>
            </a:r>
          </a:p>
        </p:txBody>
      </p:sp>
      <p:sp>
        <p:nvSpPr>
          <p:cNvPr id="64" name="矩形 63"/>
          <p:cNvSpPr/>
          <p:nvPr/>
        </p:nvSpPr>
        <p:spPr>
          <a:xfrm>
            <a:off x="-33562" y="3088782"/>
            <a:ext cx="1257923" cy="484748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亚洲</a:t>
            </a:r>
          </a:p>
        </p:txBody>
      </p:sp>
      <p:sp>
        <p:nvSpPr>
          <p:cNvPr id="29" name="矩形 28"/>
          <p:cNvSpPr/>
          <p:nvPr userDrawn="1"/>
        </p:nvSpPr>
        <p:spPr>
          <a:xfrm>
            <a:off x="0" y="3002030"/>
            <a:ext cx="1463472" cy="655796"/>
          </a:xfrm>
          <a:prstGeom prst="rect">
            <a:avLst/>
          </a:prstGeom>
          <a:solidFill>
            <a:srgbClr val="4144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亚洲</a:t>
            </a:r>
          </a:p>
        </p:txBody>
      </p:sp>
      <p:sp>
        <p:nvSpPr>
          <p:cNvPr id="35" name="矩形 34"/>
          <p:cNvSpPr/>
          <p:nvPr/>
        </p:nvSpPr>
        <p:spPr>
          <a:xfrm>
            <a:off x="-33562" y="3858682"/>
            <a:ext cx="1512224" cy="346249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>
              <a:defRPr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大洋洲与非洲</a:t>
            </a:r>
            <a:endParaRPr lang="zh-CN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1" name="直接连接符 40"/>
          <p:cNvCxnSpPr/>
          <p:nvPr/>
        </p:nvCxnSpPr>
        <p:spPr>
          <a:xfrm>
            <a:off x="46318" y="2979939"/>
            <a:ext cx="12687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/>
        </p:nvCxnSpPr>
        <p:spPr>
          <a:xfrm>
            <a:off x="46318" y="3665738"/>
            <a:ext cx="12687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/>
        </p:nvCxnSpPr>
        <p:spPr>
          <a:xfrm>
            <a:off x="46318" y="4373309"/>
            <a:ext cx="12687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>
            <a:off x="46318" y="1656009"/>
            <a:ext cx="12687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/>
          <p:cNvSpPr/>
          <p:nvPr/>
        </p:nvSpPr>
        <p:spPr>
          <a:xfrm>
            <a:off x="134571" y="1220826"/>
            <a:ext cx="1257923" cy="346249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>
              <a:defRPr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文化因素</a:t>
            </a:r>
            <a:endParaRPr lang="zh-CN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2" name="直接连接符 21"/>
          <p:cNvCxnSpPr/>
          <p:nvPr/>
        </p:nvCxnSpPr>
        <p:spPr>
          <a:xfrm>
            <a:off x="88170" y="1109447"/>
            <a:ext cx="12687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圆角矩形 36"/>
          <p:cNvSpPr/>
          <p:nvPr/>
        </p:nvSpPr>
        <p:spPr>
          <a:xfrm>
            <a:off x="2333695" y="1158850"/>
            <a:ext cx="3054734" cy="32458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zh-CN" altLang="en-US" sz="1800" b="1" spc="-4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微软雅黑" panose="020B0503020204020204" pitchFamily="34" charset="-122"/>
                <a:sym typeface="+mn-ea"/>
              </a:rPr>
              <a:t>一、日本商人</a:t>
            </a:r>
          </a:p>
        </p:txBody>
      </p:sp>
      <p:sp>
        <p:nvSpPr>
          <p:cNvPr id="38" name="圆角矩形 37"/>
          <p:cNvSpPr/>
          <p:nvPr/>
        </p:nvSpPr>
        <p:spPr>
          <a:xfrm>
            <a:off x="2333695" y="1878565"/>
            <a:ext cx="3054734" cy="32458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zh-CN" altLang="en-US" sz="1800" b="1" spc="-4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微软雅黑" panose="020B0503020204020204" pitchFamily="34" charset="-122"/>
                <a:sym typeface="+mn-ea"/>
              </a:rPr>
              <a:t>二、韩国商人</a:t>
            </a:r>
          </a:p>
        </p:txBody>
      </p:sp>
      <p:sp>
        <p:nvSpPr>
          <p:cNvPr id="39" name="圆角矩形 38"/>
          <p:cNvSpPr/>
          <p:nvPr/>
        </p:nvSpPr>
        <p:spPr>
          <a:xfrm>
            <a:off x="2335885" y="2526512"/>
            <a:ext cx="3052544" cy="32458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zh-CN" altLang="en-US" sz="1800" b="1" spc="-4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微软雅黑" panose="020B0503020204020204" pitchFamily="34" charset="-122"/>
                <a:sym typeface="+mn-ea"/>
              </a:rPr>
              <a:t>三、南亚商人和东南亚商人</a:t>
            </a:r>
          </a:p>
        </p:txBody>
      </p:sp>
      <p:cxnSp>
        <p:nvCxnSpPr>
          <p:cNvPr id="40" name="直接箭头连接符 35"/>
          <p:cNvCxnSpPr>
            <a:cxnSpLocks noChangeShapeType="1"/>
          </p:cNvCxnSpPr>
          <p:nvPr/>
        </p:nvCxnSpPr>
        <p:spPr bwMode="auto">
          <a:xfrm rot="16200000">
            <a:off x="2039651" y="1846225"/>
            <a:ext cx="0" cy="325271"/>
          </a:xfrm>
          <a:prstGeom prst="straightConnector1">
            <a:avLst/>
          </a:prstGeom>
          <a:noFill/>
          <a:ln w="6350">
            <a:solidFill>
              <a:schemeClr val="tx1">
                <a:lumMod val="85000"/>
                <a:lumOff val="15000"/>
              </a:schemeClr>
            </a:solidFill>
            <a:bevel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6" name="组合 5"/>
          <p:cNvGrpSpPr/>
          <p:nvPr/>
        </p:nvGrpSpPr>
        <p:grpSpPr>
          <a:xfrm>
            <a:off x="1496527" y="1321144"/>
            <a:ext cx="710445" cy="2782208"/>
            <a:chOff x="1995369" y="2060012"/>
            <a:chExt cx="947260" cy="3411123"/>
          </a:xfrm>
        </p:grpSpPr>
        <p:grpSp>
          <p:nvGrpSpPr>
            <p:cNvPr id="23" name="组合 22"/>
            <p:cNvGrpSpPr/>
            <p:nvPr/>
          </p:nvGrpSpPr>
          <p:grpSpPr>
            <a:xfrm>
              <a:off x="1995369" y="2060012"/>
              <a:ext cx="947260" cy="3411123"/>
              <a:chOff x="3432353" y="1355133"/>
              <a:chExt cx="1455089" cy="4037979"/>
            </a:xfrm>
          </p:grpSpPr>
          <p:grpSp>
            <p:nvGrpSpPr>
              <p:cNvPr id="25" name="组合 24"/>
              <p:cNvGrpSpPr/>
              <p:nvPr/>
            </p:nvGrpSpPr>
            <p:grpSpPr>
              <a:xfrm>
                <a:off x="4221239" y="1355133"/>
                <a:ext cx="666203" cy="4037979"/>
                <a:chOff x="3715495" y="352457"/>
                <a:chExt cx="609007" cy="4504981"/>
              </a:xfrm>
            </p:grpSpPr>
            <p:grpSp>
              <p:nvGrpSpPr>
                <p:cNvPr id="27" name="组合 30"/>
                <p:cNvGrpSpPr>
                  <a:grpSpLocks/>
                </p:cNvGrpSpPr>
                <p:nvPr/>
              </p:nvGrpSpPr>
              <p:grpSpPr bwMode="auto">
                <a:xfrm rot="16200000">
                  <a:off x="2996818" y="1071136"/>
                  <a:ext cx="2046363" cy="609005"/>
                  <a:chOff x="0" y="504056"/>
                  <a:chExt cx="6032665" cy="648072"/>
                </a:xfrm>
              </p:grpSpPr>
              <p:sp>
                <p:nvSpPr>
                  <p:cNvPr id="34" name="直接连接符 31"/>
                  <p:cNvSpPr>
                    <a:spLocks noChangeShapeType="1"/>
                  </p:cNvSpPr>
                  <p:nvPr/>
                </p:nvSpPr>
                <p:spPr bwMode="auto">
                  <a:xfrm>
                    <a:off x="0" y="504056"/>
                    <a:ext cx="6032665" cy="1"/>
                  </a:xfrm>
                  <a:prstGeom prst="line">
                    <a:avLst/>
                  </a:prstGeom>
                  <a:noFill/>
                  <a:ln w="6350">
                    <a:solidFill>
                      <a:schemeClr val="tx1">
                        <a:lumMod val="85000"/>
                        <a:lumOff val="15000"/>
                      </a:schemeClr>
                    </a:solidFill>
                    <a:bevel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 sz="1800"/>
                  </a:p>
                </p:txBody>
              </p:sp>
              <p:cxnSp>
                <p:nvCxnSpPr>
                  <p:cNvPr id="36" name="直接箭头连接符 35"/>
                  <p:cNvCxnSpPr>
                    <a:cxnSpLocks noChangeShapeType="1"/>
                  </p:cNvCxnSpPr>
                  <p:nvPr/>
                </p:nvCxnSpPr>
                <p:spPr bwMode="auto">
                  <a:xfrm>
                    <a:off x="6030758" y="504056"/>
                    <a:ext cx="1" cy="648072"/>
                  </a:xfrm>
                  <a:prstGeom prst="straightConnector1">
                    <a:avLst/>
                  </a:prstGeom>
                  <a:noFill/>
                  <a:ln w="6350">
                    <a:solidFill>
                      <a:schemeClr val="tx1">
                        <a:lumMod val="85000"/>
                        <a:lumOff val="15000"/>
                      </a:schemeClr>
                    </a:solidFill>
                    <a:bevel/>
                    <a:headEnd/>
                    <a:tailEnd type="arrow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</p:grpSp>
            <p:grpSp>
              <p:nvGrpSpPr>
                <p:cNvPr id="28" name="组合 30"/>
                <p:cNvGrpSpPr>
                  <a:grpSpLocks/>
                </p:cNvGrpSpPr>
                <p:nvPr/>
              </p:nvGrpSpPr>
              <p:grpSpPr bwMode="auto">
                <a:xfrm rot="16200000">
                  <a:off x="2874773" y="3407711"/>
                  <a:ext cx="2290449" cy="609006"/>
                  <a:chOff x="-2" y="504055"/>
                  <a:chExt cx="6752232" cy="648073"/>
                </a:xfrm>
              </p:grpSpPr>
              <p:sp>
                <p:nvSpPr>
                  <p:cNvPr id="31" name="直接连接符 31"/>
                  <p:cNvSpPr>
                    <a:spLocks noChangeShapeType="1"/>
                  </p:cNvSpPr>
                  <p:nvPr/>
                </p:nvSpPr>
                <p:spPr bwMode="auto">
                  <a:xfrm>
                    <a:off x="-2" y="504056"/>
                    <a:ext cx="6032667" cy="1"/>
                  </a:xfrm>
                  <a:prstGeom prst="line">
                    <a:avLst/>
                  </a:prstGeom>
                  <a:noFill/>
                  <a:ln w="6350">
                    <a:solidFill>
                      <a:schemeClr val="tx1">
                        <a:lumMod val="85000"/>
                        <a:lumOff val="15000"/>
                      </a:schemeClr>
                    </a:solidFill>
                    <a:bevel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 sz="1800"/>
                  </a:p>
                </p:txBody>
              </p:sp>
              <p:cxnSp>
                <p:nvCxnSpPr>
                  <p:cNvPr id="32" name="直接箭头连接符 32"/>
                  <p:cNvCxnSpPr>
                    <a:cxnSpLocks noChangeShapeType="1"/>
                  </p:cNvCxnSpPr>
                  <p:nvPr/>
                </p:nvCxnSpPr>
                <p:spPr bwMode="auto">
                  <a:xfrm>
                    <a:off x="0" y="504056"/>
                    <a:ext cx="1" cy="648072"/>
                  </a:xfrm>
                  <a:prstGeom prst="straightConnector1">
                    <a:avLst/>
                  </a:prstGeom>
                  <a:noFill/>
                  <a:ln w="6350">
                    <a:solidFill>
                      <a:schemeClr val="tx1">
                        <a:lumMod val="85000"/>
                        <a:lumOff val="15000"/>
                      </a:schemeClr>
                    </a:solidFill>
                    <a:bevel/>
                    <a:headEnd/>
                    <a:tailEnd type="arrow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33" name="直接箭头连接符 35"/>
                  <p:cNvCxnSpPr>
                    <a:cxnSpLocks noChangeShapeType="1"/>
                  </p:cNvCxnSpPr>
                  <p:nvPr/>
                </p:nvCxnSpPr>
                <p:spPr bwMode="auto">
                  <a:xfrm>
                    <a:off x="6752230" y="504055"/>
                    <a:ext cx="0" cy="648072"/>
                  </a:xfrm>
                  <a:prstGeom prst="straightConnector1">
                    <a:avLst/>
                  </a:prstGeom>
                  <a:noFill/>
                  <a:ln w="6350">
                    <a:solidFill>
                      <a:schemeClr val="tx1">
                        <a:lumMod val="85000"/>
                        <a:lumOff val="15000"/>
                      </a:schemeClr>
                    </a:solidFill>
                    <a:bevel/>
                    <a:headEnd/>
                    <a:tailEnd type="arrow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</p:grpSp>
            <p:cxnSp>
              <p:nvCxnSpPr>
                <p:cNvPr id="30" name="直接连接符 29"/>
                <p:cNvCxnSpPr>
                  <a:stCxn id="34" idx="0"/>
                  <a:endCxn id="31" idx="1"/>
                </p:cNvCxnSpPr>
                <p:nvPr/>
              </p:nvCxnSpPr>
              <p:spPr>
                <a:xfrm>
                  <a:off x="3715496" y="2398819"/>
                  <a:ext cx="1" cy="412255"/>
                </a:xfrm>
                <a:prstGeom prst="line">
                  <a:avLst/>
                </a:prstGeom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6" name="直接连接符 25"/>
              <p:cNvCxnSpPr/>
              <p:nvPr/>
            </p:nvCxnSpPr>
            <p:spPr>
              <a:xfrm flipV="1">
                <a:off x="3432353" y="4296165"/>
                <a:ext cx="788889" cy="5200"/>
              </a:xfrm>
              <a:prstGeom prst="line">
                <a:avLst/>
              </a:prstGeom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6" name="直接箭头连接符 35"/>
            <p:cNvCxnSpPr>
              <a:cxnSpLocks noChangeShapeType="1"/>
            </p:cNvCxnSpPr>
            <p:nvPr/>
          </p:nvCxnSpPr>
          <p:spPr bwMode="auto">
            <a:xfrm rot="16200000">
              <a:off x="2719535" y="4327630"/>
              <a:ext cx="0" cy="433695"/>
            </a:xfrm>
            <a:prstGeom prst="straightConnector1">
              <a:avLst/>
            </a:prstGeom>
            <a:noFill/>
            <a:ln w="6350">
              <a:solidFill>
                <a:schemeClr val="tx1">
                  <a:lumMod val="85000"/>
                  <a:lumOff val="15000"/>
                </a:schemeClr>
              </a:solidFill>
              <a:bevel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47" name="圆角矩形 46"/>
          <p:cNvSpPr/>
          <p:nvPr/>
        </p:nvSpPr>
        <p:spPr>
          <a:xfrm>
            <a:off x="2344650" y="3199990"/>
            <a:ext cx="3043778" cy="32458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zh-CN" altLang="en-US" sz="1800" b="1" spc="-4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微软雅黑" panose="020B0503020204020204" pitchFamily="34" charset="-122"/>
                <a:sym typeface="+mn-ea"/>
              </a:rPr>
              <a:t>四、阿拉伯商人</a:t>
            </a:r>
          </a:p>
        </p:txBody>
      </p:sp>
      <p:sp>
        <p:nvSpPr>
          <p:cNvPr id="48" name="圆角矩形 47"/>
          <p:cNvSpPr/>
          <p:nvPr/>
        </p:nvSpPr>
        <p:spPr>
          <a:xfrm>
            <a:off x="2344650" y="3948491"/>
            <a:ext cx="3043778" cy="32458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zh-CN" altLang="en-US" sz="1800" b="1" spc="-4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微软雅黑" panose="020B0503020204020204" pitchFamily="34" charset="-122"/>
                <a:sym typeface="+mn-ea"/>
              </a:rPr>
              <a:t>五、犹太商人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19"/>
          <a:stretch/>
        </p:blipFill>
        <p:spPr bwMode="auto">
          <a:xfrm>
            <a:off x="7337311" y="30138"/>
            <a:ext cx="1774031" cy="1128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5" name="圆角矩形 44"/>
          <p:cNvSpPr/>
          <p:nvPr/>
        </p:nvSpPr>
        <p:spPr>
          <a:xfrm>
            <a:off x="7315540" y="426168"/>
            <a:ext cx="887015" cy="335833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sp>
        <p:nvSpPr>
          <p:cNvPr id="49" name="文本框 43"/>
          <p:cNvSpPr txBox="1"/>
          <p:nvPr/>
        </p:nvSpPr>
        <p:spPr>
          <a:xfrm>
            <a:off x="1507462" y="133715"/>
            <a:ext cx="6632246" cy="438582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6.4 </a:t>
            </a:r>
            <a:r>
              <a:rPr lang="zh-CN" altLang="en-US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亚洲商人的谈判风格、礼仪与禁忌</a:t>
            </a: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0" name="文本框 43"/>
          <p:cNvSpPr txBox="1"/>
          <p:nvPr/>
        </p:nvSpPr>
        <p:spPr>
          <a:xfrm>
            <a:off x="11392" y="12700"/>
            <a:ext cx="3887508" cy="238527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1100" dirty="0" smtClean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6.4  </a:t>
            </a:r>
            <a:r>
              <a:rPr lang="zh-CN" altLang="en-US" sz="1100" dirty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亚洲</a:t>
            </a:r>
            <a:r>
              <a:rPr lang="zh-CN" altLang="en-US" sz="1100" dirty="0" smtClean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商人</a:t>
            </a:r>
            <a:r>
              <a:rPr lang="zh-CN" altLang="en-US" sz="1100" dirty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的谈判风格、礼仪与禁忌</a:t>
            </a:r>
          </a:p>
        </p:txBody>
      </p:sp>
    </p:spTree>
    <p:extLst>
      <p:ext uri="{BB962C8B-B14F-4D97-AF65-F5344CB8AC3E}">
        <p14:creationId xmlns:p14="http://schemas.microsoft.com/office/powerpoint/2010/main" val="1333291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4762" y="251226"/>
            <a:ext cx="1483424" cy="48922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sz="1500"/>
          </a:p>
        </p:txBody>
      </p:sp>
      <p:cxnSp>
        <p:nvCxnSpPr>
          <p:cNvPr id="9" name="直接连接符 8"/>
          <p:cNvCxnSpPr/>
          <p:nvPr/>
        </p:nvCxnSpPr>
        <p:spPr>
          <a:xfrm>
            <a:off x="1478662" y="618463"/>
            <a:ext cx="623404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五边形 10"/>
          <p:cNvSpPr/>
          <p:nvPr/>
        </p:nvSpPr>
        <p:spPr>
          <a:xfrm flipH="1">
            <a:off x="8404045" y="4462554"/>
            <a:ext cx="739955" cy="378042"/>
          </a:xfrm>
          <a:prstGeom prst="homePlate">
            <a:avLst/>
          </a:prstGeom>
          <a:solidFill>
            <a:schemeClr val="bg1">
              <a:lumMod val="50000"/>
            </a:schemeClr>
          </a:solidFill>
          <a:ln w="25400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fld id="{170C0C04-E408-48A9-82A4-3716296300DE}" type="slidenum">
              <a:rPr lang="zh-CN" altLang="en-US" sz="150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69</a:t>
            </a:fld>
            <a:endParaRPr lang="zh-CN" altLang="en-US" sz="1500" kern="0" dirty="0">
              <a:solidFill>
                <a:sysClr val="window" lastClr="FFFFFF"/>
              </a:solidFill>
              <a:latin typeface="Calibri"/>
              <a:ea typeface="宋体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46318" y="2260166"/>
            <a:ext cx="12687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矩形 59"/>
          <p:cNvSpPr/>
          <p:nvPr/>
        </p:nvSpPr>
        <p:spPr>
          <a:xfrm>
            <a:off x="-4763" y="1878565"/>
            <a:ext cx="1257923" cy="346249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>
              <a:defRPr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美洲</a:t>
            </a:r>
            <a:endParaRPr lang="zh-CN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-22628" y="2445234"/>
            <a:ext cx="1257923" cy="484748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欧洲</a:t>
            </a:r>
          </a:p>
        </p:txBody>
      </p:sp>
      <p:sp>
        <p:nvSpPr>
          <p:cNvPr id="64" name="矩形 63"/>
          <p:cNvSpPr/>
          <p:nvPr/>
        </p:nvSpPr>
        <p:spPr>
          <a:xfrm>
            <a:off x="-33562" y="3088782"/>
            <a:ext cx="1257923" cy="484748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亚洲</a:t>
            </a:r>
          </a:p>
        </p:txBody>
      </p:sp>
      <p:sp>
        <p:nvSpPr>
          <p:cNvPr id="29" name="矩形 28"/>
          <p:cNvSpPr/>
          <p:nvPr userDrawn="1"/>
        </p:nvSpPr>
        <p:spPr>
          <a:xfrm>
            <a:off x="0" y="3002030"/>
            <a:ext cx="1463472" cy="655796"/>
          </a:xfrm>
          <a:prstGeom prst="rect">
            <a:avLst/>
          </a:prstGeom>
          <a:solidFill>
            <a:srgbClr val="4144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亚洲</a:t>
            </a:r>
          </a:p>
        </p:txBody>
      </p:sp>
      <p:sp>
        <p:nvSpPr>
          <p:cNvPr id="35" name="矩形 34"/>
          <p:cNvSpPr/>
          <p:nvPr/>
        </p:nvSpPr>
        <p:spPr>
          <a:xfrm>
            <a:off x="-33562" y="3858682"/>
            <a:ext cx="1512224" cy="346249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>
              <a:defRPr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大洋洲与非洲</a:t>
            </a:r>
            <a:endParaRPr lang="zh-CN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1" name="直接连接符 40"/>
          <p:cNvCxnSpPr/>
          <p:nvPr/>
        </p:nvCxnSpPr>
        <p:spPr>
          <a:xfrm>
            <a:off x="46318" y="2979939"/>
            <a:ext cx="12687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/>
        </p:nvCxnSpPr>
        <p:spPr>
          <a:xfrm>
            <a:off x="46318" y="3665738"/>
            <a:ext cx="12687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/>
        </p:nvCxnSpPr>
        <p:spPr>
          <a:xfrm>
            <a:off x="46318" y="4373309"/>
            <a:ext cx="12687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>
            <a:off x="46318" y="1656009"/>
            <a:ext cx="12687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/>
          <p:cNvSpPr/>
          <p:nvPr/>
        </p:nvSpPr>
        <p:spPr>
          <a:xfrm>
            <a:off x="134571" y="1220826"/>
            <a:ext cx="1257923" cy="346249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>
              <a:defRPr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文化因素</a:t>
            </a:r>
            <a:endParaRPr lang="zh-CN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2" name="直接连接符 21"/>
          <p:cNvCxnSpPr/>
          <p:nvPr/>
        </p:nvCxnSpPr>
        <p:spPr>
          <a:xfrm>
            <a:off x="88170" y="1109447"/>
            <a:ext cx="12687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圆角矩形 4"/>
          <p:cNvSpPr/>
          <p:nvPr/>
        </p:nvSpPr>
        <p:spPr>
          <a:xfrm>
            <a:off x="2462084" y="867140"/>
            <a:ext cx="4591859" cy="369786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lvl="0">
              <a:spcBef>
                <a:spcPct val="0"/>
              </a:spcBef>
            </a:pPr>
            <a:r>
              <a:rPr lang="zh-CN" altLang="en-US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一、日本商人的谈判风格、礼仪及禁忌</a:t>
            </a:r>
          </a:p>
        </p:txBody>
      </p:sp>
      <p:cxnSp>
        <p:nvCxnSpPr>
          <p:cNvPr id="45" name="曲线连接符 44"/>
          <p:cNvCxnSpPr>
            <a:endCxn id="5" idx="1"/>
          </p:cNvCxnSpPr>
          <p:nvPr/>
        </p:nvCxnSpPr>
        <p:spPr>
          <a:xfrm rot="5400000" flipH="1" flipV="1">
            <a:off x="774676" y="1718203"/>
            <a:ext cx="2353577" cy="1021240"/>
          </a:xfrm>
          <a:prstGeom prst="curvedConnector2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4"/>
          <p:cNvSpPr txBox="1"/>
          <p:nvPr/>
        </p:nvSpPr>
        <p:spPr>
          <a:xfrm>
            <a:off x="2095569" y="1322888"/>
            <a:ext cx="6743768" cy="3808735"/>
          </a:xfrm>
          <a:prstGeom prst="rect">
            <a:avLst/>
          </a:prstGeom>
          <a:noFill/>
          <a:ln w="9525">
            <a:noFill/>
          </a:ln>
        </p:spPr>
        <p:txBody>
          <a:bodyPr wrap="square" lIns="68580" tIns="34290" rIns="68580" bIns="3429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sz="1800" dirty="0">
                <a:latin typeface="微软雅黑" panose="020B0503020204020204" charset="-122"/>
                <a:ea typeface="微软雅黑" panose="020B0503020204020204" charset="-122"/>
              </a:rPr>
              <a:t>（</a:t>
            </a:r>
            <a:r>
              <a:rPr lang="en-US" altLang="zh-CN" sz="1800" dirty="0" err="1">
                <a:latin typeface="微软雅黑" panose="020B0503020204020204" charset="-122"/>
                <a:ea typeface="微软雅黑" panose="020B0503020204020204" charset="-122"/>
              </a:rPr>
              <a:t>一）日本商人的</a:t>
            </a:r>
            <a:r>
              <a:rPr lang="en-US" altLang="zh-CN" sz="1800" b="1" u="sng" dirty="0" err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谈判风格</a:t>
            </a:r>
            <a:endParaRPr lang="en-US" altLang="zh-CN" sz="1800" b="1" u="sng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0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sz="1800" dirty="0">
                <a:latin typeface="楷体" panose="02010609060101010101" pitchFamily="49" charset="-122"/>
                <a:ea typeface="楷体" panose="02010609060101010101" pitchFamily="49" charset="-122"/>
              </a:rPr>
              <a:t>1.讲究</a:t>
            </a:r>
            <a:r>
              <a:rPr lang="en-US" altLang="zh-CN" sz="1800" u="sng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礼仪</a:t>
            </a:r>
            <a:r>
              <a:rPr lang="en-US" altLang="zh-CN" sz="1800" dirty="0">
                <a:latin typeface="楷体" panose="02010609060101010101" pitchFamily="49" charset="-122"/>
                <a:ea typeface="楷体" panose="02010609060101010101" pitchFamily="49" charset="-122"/>
              </a:rPr>
              <a:t>，注重人际关系；</a:t>
            </a:r>
            <a:r>
              <a:rPr lang="en-US" altLang="zh-CN" sz="1800" b="1" u="sng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等级观念强</a:t>
            </a:r>
            <a:r>
              <a:rPr lang="en-US" altLang="zh-CN" sz="1800" dirty="0">
                <a:latin typeface="楷体" panose="02010609060101010101" pitchFamily="49" charset="-122"/>
                <a:ea typeface="楷体" panose="02010609060101010101" pitchFamily="49" charset="-122"/>
              </a:rPr>
              <a:t>，性格内向，不轻信人</a:t>
            </a:r>
          </a:p>
          <a:p>
            <a:pPr marL="0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sz="1800" dirty="0">
                <a:latin typeface="楷体" panose="02010609060101010101" pitchFamily="49" charset="-122"/>
                <a:ea typeface="楷体" panose="02010609060101010101" pitchFamily="49" charset="-122"/>
              </a:rPr>
              <a:t>2</a:t>
            </a:r>
            <a:r>
              <a:rPr lang="en-US" altLang="zh-CN" sz="1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.工作态度认真</a:t>
            </a:r>
            <a:r>
              <a:rPr lang="en-US" altLang="zh-CN" sz="1800" dirty="0">
                <a:latin typeface="楷体" panose="02010609060101010101" pitchFamily="49" charset="-122"/>
                <a:ea typeface="楷体" panose="02010609060101010101" pitchFamily="49" charset="-122"/>
              </a:rPr>
              <a:t>、慎重，办事有耐心</a:t>
            </a:r>
          </a:p>
          <a:p>
            <a:pPr marL="0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sz="1800" dirty="0">
                <a:latin typeface="楷体" panose="02010609060101010101" pitchFamily="49" charset="-122"/>
                <a:ea typeface="楷体" panose="02010609060101010101" pitchFamily="49" charset="-122"/>
              </a:rPr>
              <a:t>3.精明自信，进取心强，</a:t>
            </a:r>
            <a:r>
              <a:rPr lang="en-US" altLang="zh-CN" sz="1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勤奋刻苦</a:t>
            </a:r>
            <a:r>
              <a:rPr lang="zh-CN" altLang="en-US" sz="1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，善于</a:t>
            </a:r>
            <a:r>
              <a:rPr lang="zh-CN" altLang="en-US" sz="1800" u="sng" dirty="0" smtClean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开拓新市场</a:t>
            </a:r>
            <a:endParaRPr lang="en-US" altLang="zh-CN" sz="1800" u="sng" dirty="0">
              <a:solidFill>
                <a:srgbClr val="C0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sz="1800" dirty="0">
                <a:latin typeface="楷体" panose="02010609060101010101" pitchFamily="49" charset="-122"/>
                <a:ea typeface="楷体" panose="02010609060101010101" pitchFamily="49" charset="-122"/>
              </a:rPr>
              <a:t>4.</a:t>
            </a:r>
            <a:r>
              <a:rPr lang="en-US" altLang="zh-CN" sz="1800" u="sng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计划性强</a:t>
            </a:r>
            <a:r>
              <a:rPr lang="en-US" altLang="zh-CN" sz="1800" dirty="0">
                <a:latin typeface="楷体" panose="02010609060101010101" pitchFamily="49" charset="-122"/>
                <a:ea typeface="楷体" panose="02010609060101010101" pitchFamily="49" charset="-122"/>
              </a:rPr>
              <a:t>，</a:t>
            </a:r>
            <a:r>
              <a:rPr lang="en-US" altLang="zh-CN" sz="1800" u="sng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注重长远利益</a:t>
            </a:r>
          </a:p>
          <a:p>
            <a:pPr marL="0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sz="1800" dirty="0">
                <a:latin typeface="楷体" panose="02010609060101010101" pitchFamily="49" charset="-122"/>
                <a:ea typeface="楷体" panose="02010609060101010101" pitchFamily="49" charset="-122"/>
              </a:rPr>
              <a:t>5.</a:t>
            </a:r>
            <a:r>
              <a:rPr lang="en-US" altLang="zh-CN" sz="1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日本商人可谓</a:t>
            </a:r>
            <a:r>
              <a:rPr lang="en-US" altLang="zh-CN" sz="1800" b="1" u="sng" dirty="0" smtClean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人际关系的专家</a:t>
            </a:r>
            <a:r>
              <a:rPr lang="zh-CN" altLang="en-US" sz="1800" b="1" u="sng" dirty="0" smtClean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，</a:t>
            </a:r>
            <a:r>
              <a:rPr lang="en-US" altLang="zh-CN" sz="1800" dirty="0" err="1" smtClean="0">
                <a:latin typeface="楷体" panose="02010609060101010101" pitchFamily="49" charset="-122"/>
                <a:ea typeface="楷体" panose="02010609060101010101" pitchFamily="49" charset="-122"/>
              </a:rPr>
              <a:t>日本商人的</a:t>
            </a:r>
            <a:r>
              <a:rPr lang="en-US" altLang="zh-CN" sz="1800" b="1" u="sng" dirty="0" err="1" smtClean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团队精神或集团意识在世界上是首屈一指</a:t>
            </a:r>
            <a:r>
              <a:rPr lang="en-US" altLang="zh-CN" sz="1800" dirty="0" err="1" smtClean="0">
                <a:latin typeface="楷体" panose="02010609060101010101" pitchFamily="49" charset="-122"/>
                <a:ea typeface="楷体" panose="02010609060101010101" pitchFamily="49" charset="-122"/>
              </a:rPr>
              <a:t>的</a:t>
            </a:r>
            <a:r>
              <a:rPr lang="zh-CN" altLang="en-US" sz="1800" dirty="0">
                <a:latin typeface="楷体" panose="02010609060101010101" pitchFamily="49" charset="-122"/>
                <a:ea typeface="楷体" panose="02010609060101010101" pitchFamily="49" charset="-122"/>
              </a:rPr>
              <a:t>。同外商初次交往时，喜欢先进行个人直接面谈，而不喜欢通过书信</a:t>
            </a:r>
            <a:r>
              <a:rPr lang="zh-CN" altLang="en-US" sz="1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结交。</a:t>
            </a:r>
            <a:endParaRPr lang="en-US" altLang="zh-CN" sz="1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sz="1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6.</a:t>
            </a:r>
            <a:r>
              <a:rPr lang="en-US" altLang="zh-CN" sz="1800" u="sng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深藏不露</a:t>
            </a:r>
            <a:r>
              <a:rPr lang="en-US" altLang="zh-CN" sz="1800" dirty="0">
                <a:latin typeface="楷体" panose="02010609060101010101" pitchFamily="49" charset="-122"/>
                <a:ea typeface="楷体" panose="02010609060101010101" pitchFamily="49" charset="-122"/>
              </a:rPr>
              <a:t>，固执坚毅</a:t>
            </a:r>
          </a:p>
        </p:txBody>
      </p:sp>
      <p:sp>
        <p:nvSpPr>
          <p:cNvPr id="24" name="五边形 23"/>
          <p:cNvSpPr/>
          <p:nvPr/>
        </p:nvSpPr>
        <p:spPr>
          <a:xfrm flipH="1">
            <a:off x="5119997" y="1423798"/>
            <a:ext cx="1933946" cy="288269"/>
          </a:xfrm>
          <a:prstGeom prst="homePlat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选择</a:t>
            </a:r>
            <a:r>
              <a:rPr lang="en-US" altLang="zh-CN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案例分析</a:t>
            </a:r>
          </a:p>
        </p:txBody>
      </p:sp>
      <p:pic>
        <p:nvPicPr>
          <p:cNvPr id="25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19"/>
          <a:stretch/>
        </p:blipFill>
        <p:spPr bwMode="auto">
          <a:xfrm>
            <a:off x="7337311" y="30138"/>
            <a:ext cx="1774031" cy="1128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6" name="圆角矩形 25"/>
          <p:cNvSpPr/>
          <p:nvPr/>
        </p:nvSpPr>
        <p:spPr>
          <a:xfrm>
            <a:off x="8317026" y="23397"/>
            <a:ext cx="443507" cy="248747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43"/>
          <p:cNvSpPr txBox="1"/>
          <p:nvPr/>
        </p:nvSpPr>
        <p:spPr>
          <a:xfrm>
            <a:off x="1507462" y="133715"/>
            <a:ext cx="6632246" cy="438582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6.4 </a:t>
            </a:r>
            <a:r>
              <a:rPr lang="zh-CN" altLang="en-US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亚洲商人的谈判风格、礼仪与禁忌</a:t>
            </a: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8" name="文本框 43"/>
          <p:cNvSpPr txBox="1"/>
          <p:nvPr/>
        </p:nvSpPr>
        <p:spPr>
          <a:xfrm>
            <a:off x="11392" y="12700"/>
            <a:ext cx="3887508" cy="238527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1100" dirty="0" smtClean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6.4.1  </a:t>
            </a:r>
            <a:r>
              <a:rPr lang="zh-CN" altLang="en-US" sz="1100" dirty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日本</a:t>
            </a:r>
            <a:r>
              <a:rPr lang="zh-CN" altLang="en-US" sz="1100" dirty="0" smtClean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商人</a:t>
            </a:r>
            <a:r>
              <a:rPr lang="zh-CN" altLang="en-US" sz="1100" dirty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的谈判风格、礼仪与禁忌</a:t>
            </a:r>
          </a:p>
        </p:txBody>
      </p:sp>
    </p:spTree>
    <p:extLst>
      <p:ext uri="{BB962C8B-B14F-4D97-AF65-F5344CB8AC3E}">
        <p14:creationId xmlns:p14="http://schemas.microsoft.com/office/powerpoint/2010/main" val="333200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直接连接符 27"/>
          <p:cNvCxnSpPr/>
          <p:nvPr/>
        </p:nvCxnSpPr>
        <p:spPr>
          <a:xfrm>
            <a:off x="629841" y="687944"/>
            <a:ext cx="788431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标题 1"/>
          <p:cNvSpPr>
            <a:spLocks noGrp="1"/>
          </p:cNvSpPr>
          <p:nvPr/>
        </p:nvSpPr>
        <p:spPr>
          <a:xfrm>
            <a:off x="723900" y="-25241"/>
            <a:ext cx="7886700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100" b="1" dirty="0">
                <a:latin typeface="微软雅黑" panose="020B0503020204020204" charset="-122"/>
                <a:ea typeface="微软雅黑" panose="020B0503020204020204" charset="-122"/>
                <a:cs typeface="+mn-cs"/>
              </a:rPr>
              <a:t>上班族必须知道的投资理财知识——王雪君</a:t>
            </a:r>
          </a:p>
        </p:txBody>
      </p:sp>
      <p:pic>
        <p:nvPicPr>
          <p:cNvPr id="5" name="图片 4" descr="王雪君-投资理财海报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7410" y="783908"/>
            <a:ext cx="2567182" cy="4320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="" xmlns:a16="http://schemas.microsoft.com/office/drawing/2014/main" id="{61F03471-4CEE-499A-B984-5AF8EF8683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5030" y="1700409"/>
            <a:ext cx="2441275" cy="244127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380267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4762" y="251226"/>
            <a:ext cx="1483424" cy="48922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sz="1500"/>
          </a:p>
        </p:txBody>
      </p:sp>
      <p:cxnSp>
        <p:nvCxnSpPr>
          <p:cNvPr id="9" name="直接连接符 8"/>
          <p:cNvCxnSpPr/>
          <p:nvPr/>
        </p:nvCxnSpPr>
        <p:spPr>
          <a:xfrm>
            <a:off x="1478662" y="618463"/>
            <a:ext cx="623404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五边形 10"/>
          <p:cNvSpPr/>
          <p:nvPr/>
        </p:nvSpPr>
        <p:spPr>
          <a:xfrm flipH="1">
            <a:off x="8404045" y="4462554"/>
            <a:ext cx="739955" cy="378042"/>
          </a:xfrm>
          <a:prstGeom prst="homePlate">
            <a:avLst/>
          </a:prstGeom>
          <a:solidFill>
            <a:schemeClr val="bg1">
              <a:lumMod val="50000"/>
            </a:schemeClr>
          </a:solidFill>
          <a:ln w="25400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fld id="{170C0C04-E408-48A9-82A4-3716296300DE}" type="slidenum">
              <a:rPr lang="zh-CN" altLang="en-US" sz="150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70</a:t>
            </a:fld>
            <a:endParaRPr lang="zh-CN" altLang="en-US" sz="1500" kern="0" dirty="0">
              <a:solidFill>
                <a:sysClr val="window" lastClr="FFFFFF"/>
              </a:solidFill>
              <a:latin typeface="Calibri"/>
              <a:ea typeface="宋体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46318" y="2260166"/>
            <a:ext cx="12687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矩形 59"/>
          <p:cNvSpPr/>
          <p:nvPr/>
        </p:nvSpPr>
        <p:spPr>
          <a:xfrm>
            <a:off x="-4763" y="1878565"/>
            <a:ext cx="1257923" cy="346249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>
              <a:defRPr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美洲</a:t>
            </a:r>
            <a:endParaRPr lang="zh-CN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-22628" y="2445234"/>
            <a:ext cx="1257923" cy="484748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欧洲</a:t>
            </a:r>
          </a:p>
        </p:txBody>
      </p:sp>
      <p:sp>
        <p:nvSpPr>
          <p:cNvPr id="64" name="矩形 63"/>
          <p:cNvSpPr/>
          <p:nvPr/>
        </p:nvSpPr>
        <p:spPr>
          <a:xfrm>
            <a:off x="-33562" y="3088782"/>
            <a:ext cx="1257923" cy="484748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亚洲</a:t>
            </a:r>
          </a:p>
        </p:txBody>
      </p:sp>
      <p:sp>
        <p:nvSpPr>
          <p:cNvPr id="29" name="矩形 28"/>
          <p:cNvSpPr/>
          <p:nvPr userDrawn="1"/>
        </p:nvSpPr>
        <p:spPr>
          <a:xfrm>
            <a:off x="0" y="3002030"/>
            <a:ext cx="1463472" cy="655796"/>
          </a:xfrm>
          <a:prstGeom prst="rect">
            <a:avLst/>
          </a:prstGeom>
          <a:solidFill>
            <a:srgbClr val="4144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亚洲</a:t>
            </a:r>
          </a:p>
        </p:txBody>
      </p:sp>
      <p:sp>
        <p:nvSpPr>
          <p:cNvPr id="35" name="矩形 34"/>
          <p:cNvSpPr/>
          <p:nvPr/>
        </p:nvSpPr>
        <p:spPr>
          <a:xfrm>
            <a:off x="-33562" y="3858682"/>
            <a:ext cx="1512224" cy="346249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>
              <a:defRPr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大洋洲与非洲</a:t>
            </a:r>
            <a:endParaRPr lang="zh-CN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1" name="直接连接符 40"/>
          <p:cNvCxnSpPr/>
          <p:nvPr/>
        </p:nvCxnSpPr>
        <p:spPr>
          <a:xfrm>
            <a:off x="46318" y="2979939"/>
            <a:ext cx="12687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/>
        </p:nvCxnSpPr>
        <p:spPr>
          <a:xfrm>
            <a:off x="46318" y="3665738"/>
            <a:ext cx="12687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/>
        </p:nvCxnSpPr>
        <p:spPr>
          <a:xfrm>
            <a:off x="46318" y="4373309"/>
            <a:ext cx="12687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>
            <a:off x="46318" y="1656009"/>
            <a:ext cx="12687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/>
          <p:cNvSpPr/>
          <p:nvPr/>
        </p:nvSpPr>
        <p:spPr>
          <a:xfrm>
            <a:off x="134571" y="1220826"/>
            <a:ext cx="1257923" cy="346249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>
              <a:defRPr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文化因素</a:t>
            </a:r>
            <a:endParaRPr lang="zh-CN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2" name="直接连接符 21"/>
          <p:cNvCxnSpPr/>
          <p:nvPr/>
        </p:nvCxnSpPr>
        <p:spPr>
          <a:xfrm>
            <a:off x="88170" y="1109447"/>
            <a:ext cx="12687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圆角矩形 4"/>
          <p:cNvSpPr/>
          <p:nvPr/>
        </p:nvSpPr>
        <p:spPr>
          <a:xfrm>
            <a:off x="2462084" y="867140"/>
            <a:ext cx="4591859" cy="369786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lvl="0">
              <a:spcBef>
                <a:spcPct val="0"/>
              </a:spcBef>
            </a:pPr>
            <a:r>
              <a:rPr lang="zh-CN" altLang="en-US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一、日本商人的谈判风格、礼仪及禁忌</a:t>
            </a:r>
          </a:p>
        </p:txBody>
      </p:sp>
      <p:cxnSp>
        <p:nvCxnSpPr>
          <p:cNvPr id="45" name="曲线连接符 44"/>
          <p:cNvCxnSpPr>
            <a:endCxn id="5" idx="1"/>
          </p:cNvCxnSpPr>
          <p:nvPr/>
        </p:nvCxnSpPr>
        <p:spPr>
          <a:xfrm rot="5400000" flipH="1" flipV="1">
            <a:off x="774676" y="1718203"/>
            <a:ext cx="2353577" cy="1021240"/>
          </a:xfrm>
          <a:prstGeom prst="curvedConnector2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4"/>
          <p:cNvSpPr txBox="1"/>
          <p:nvPr/>
        </p:nvSpPr>
        <p:spPr>
          <a:xfrm>
            <a:off x="1730854" y="1253441"/>
            <a:ext cx="7551691" cy="3947234"/>
          </a:xfrm>
          <a:prstGeom prst="rect">
            <a:avLst/>
          </a:prstGeom>
          <a:noFill/>
          <a:ln w="9525">
            <a:noFill/>
          </a:ln>
        </p:spPr>
        <p:txBody>
          <a:bodyPr wrap="square" lIns="68580" tIns="34290" rIns="68580" bIns="3429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indent="0">
              <a:lnSpc>
                <a:spcPct val="200000"/>
              </a:lnSpc>
              <a:spcBef>
                <a:spcPct val="0"/>
              </a:spcBef>
              <a:buNone/>
            </a:pPr>
            <a:r>
              <a:rPr lang="en-US" altLang="zh-CN" sz="1800" dirty="0">
                <a:latin typeface="微软雅黑" panose="020B0503020204020204" charset="-122"/>
                <a:ea typeface="微软雅黑" panose="020B0503020204020204" charset="-122"/>
              </a:rPr>
              <a:t>（</a:t>
            </a:r>
            <a:r>
              <a:rPr lang="en-US" altLang="zh-CN" sz="1800" dirty="0" err="1">
                <a:latin typeface="微软雅黑" panose="020B0503020204020204" charset="-122"/>
                <a:ea typeface="微软雅黑" panose="020B0503020204020204" charset="-122"/>
              </a:rPr>
              <a:t>二）日本商人的谈判</a:t>
            </a:r>
            <a:r>
              <a:rPr lang="en-US" altLang="zh-CN" sz="1800" b="1" u="sng" dirty="0" err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礼仪及禁忌</a:t>
            </a:r>
            <a:endParaRPr lang="en-US" altLang="zh-CN" sz="1800" b="1" u="sng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0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sz="1800" b="1" dirty="0">
                <a:latin typeface="楷体" panose="02010609060101010101" pitchFamily="49" charset="-122"/>
                <a:ea typeface="楷体" panose="02010609060101010101" pitchFamily="49" charset="-122"/>
              </a:rPr>
              <a:t>礼仪</a:t>
            </a:r>
            <a:r>
              <a:rPr lang="en-US" altLang="zh-CN" sz="1800" dirty="0">
                <a:latin typeface="楷体" panose="02010609060101010101" pitchFamily="49" charset="-122"/>
                <a:ea typeface="楷体" panose="02010609060101010101" pitchFamily="49" charset="-122"/>
              </a:rPr>
              <a:t>：1.讲究</a:t>
            </a:r>
            <a:r>
              <a:rPr lang="en-US" altLang="zh-CN" sz="1800" u="sng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礼仪</a:t>
            </a:r>
            <a:r>
              <a:rPr lang="en-US" altLang="zh-CN" sz="1800" dirty="0">
                <a:latin typeface="楷体" panose="02010609060101010101" pitchFamily="49" charset="-122"/>
                <a:ea typeface="楷体" panose="02010609060101010101" pitchFamily="49" charset="-122"/>
              </a:rPr>
              <a:t>，常有送礼的习惯，讲究</a:t>
            </a:r>
            <a:r>
              <a:rPr lang="en-US" altLang="zh-CN" sz="1800" u="sng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尊卑有序</a:t>
            </a:r>
            <a:r>
              <a:rPr lang="en-US" altLang="zh-CN" sz="1800" dirty="0"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</a:p>
          <a:p>
            <a:pPr marL="0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sz="1800" dirty="0">
                <a:latin typeface="楷体" panose="02010609060101010101" pitchFamily="49" charset="-122"/>
                <a:ea typeface="楷体" panose="02010609060101010101" pitchFamily="49" charset="-122"/>
              </a:rPr>
              <a:t>      2.日本人</a:t>
            </a:r>
            <a:r>
              <a:rPr lang="en-US" altLang="zh-CN" sz="1800" u="sng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重视交换名片</a:t>
            </a:r>
            <a:r>
              <a:rPr lang="en-US" altLang="zh-CN" sz="1800" dirty="0">
                <a:latin typeface="楷体" panose="02010609060101010101" pitchFamily="49" charset="-122"/>
                <a:ea typeface="楷体" panose="02010609060101010101" pitchFamily="49" charset="-122"/>
              </a:rPr>
              <a:t>，要一一交换。</a:t>
            </a:r>
          </a:p>
          <a:p>
            <a:pPr marL="0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sz="1800" b="1" dirty="0">
                <a:latin typeface="楷体" panose="02010609060101010101" pitchFamily="49" charset="-122"/>
                <a:ea typeface="楷体" panose="02010609060101010101" pitchFamily="49" charset="-122"/>
              </a:rPr>
              <a:t>禁忌</a:t>
            </a:r>
            <a:r>
              <a:rPr lang="en-US" altLang="zh-CN" sz="1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：</a:t>
            </a:r>
            <a:r>
              <a:rPr lang="en-US" altLang="zh-CN" sz="1800" dirty="0">
                <a:latin typeface="楷体" panose="02010609060101010101" pitchFamily="49" charset="-122"/>
                <a:ea typeface="楷体" panose="02010609060101010101" pitchFamily="49" charset="-122"/>
              </a:rPr>
              <a:t>1.谈判过程中</a:t>
            </a:r>
            <a:r>
              <a:rPr lang="en-US" altLang="zh-CN" sz="1800" u="sng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随意增加人数</a:t>
            </a:r>
            <a:r>
              <a:rPr lang="en-US" altLang="zh-CN" sz="1800" dirty="0"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</a:p>
          <a:p>
            <a:pPr marL="0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sz="1800" dirty="0">
                <a:latin typeface="楷体" panose="02010609060101010101" pitchFamily="49" charset="-122"/>
                <a:ea typeface="楷体" panose="02010609060101010101" pitchFamily="49" charset="-122"/>
              </a:rPr>
              <a:t>      2.忌讳代表团中用律师、会计师和其他</a:t>
            </a:r>
            <a:r>
              <a:rPr lang="en-US" altLang="zh-CN" sz="1800" u="sng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职业顾问</a:t>
            </a:r>
            <a:r>
              <a:rPr lang="en-US" altLang="zh-CN" sz="1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  <a:r>
              <a:rPr lang="zh-CN" altLang="en-US" sz="1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（与美国相反）</a:t>
            </a:r>
            <a:endParaRPr lang="en-US" altLang="zh-CN" sz="1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sz="1800" dirty="0">
                <a:latin typeface="楷体" panose="02010609060101010101" pitchFamily="49" charset="-122"/>
                <a:ea typeface="楷体" panose="02010609060101010101" pitchFamily="49" charset="-122"/>
              </a:rPr>
              <a:t>      3.对</a:t>
            </a:r>
            <a:r>
              <a:rPr lang="en-US" altLang="zh-CN" sz="1800" u="sng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“以礼求让，以情求利”</a:t>
            </a:r>
            <a:r>
              <a:rPr lang="en-US" altLang="zh-CN" sz="1800" dirty="0">
                <a:latin typeface="楷体" panose="02010609060101010101" pitchFamily="49" charset="-122"/>
                <a:ea typeface="楷体" panose="02010609060101010101" pitchFamily="49" charset="-122"/>
              </a:rPr>
              <a:t>的习惯要胸有成竹，熟谙应付之法</a:t>
            </a:r>
            <a:r>
              <a:rPr lang="zh-CN" altLang="en-US" sz="1800" dirty="0"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  <a:endParaRPr lang="zh-CN" altLang="en-US" sz="1800" u="sng" dirty="0">
              <a:solidFill>
                <a:srgbClr val="C0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sz="1800" dirty="0">
                <a:latin typeface="楷体" panose="02010609060101010101" pitchFamily="49" charset="-122"/>
                <a:ea typeface="楷体" panose="02010609060101010101" pitchFamily="49" charset="-122"/>
              </a:rPr>
              <a:t>      4.</a:t>
            </a:r>
            <a:r>
              <a:rPr lang="en-US" altLang="zh-CN" sz="1800" u="sng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不喜欢别人报价高</a:t>
            </a:r>
            <a:r>
              <a:rPr lang="en-US" altLang="zh-CN" sz="1800" dirty="0"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</a:p>
          <a:p>
            <a:pPr marL="0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sz="1800" dirty="0">
                <a:latin typeface="楷体" panose="02010609060101010101" pitchFamily="49" charset="-122"/>
                <a:ea typeface="楷体" panose="02010609060101010101" pitchFamily="49" charset="-122"/>
              </a:rPr>
              <a:t>      5.不要</a:t>
            </a:r>
            <a:r>
              <a:rPr lang="en-US" altLang="zh-CN" sz="1800" u="sng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当面和公开批评</a:t>
            </a:r>
            <a:r>
              <a:rPr lang="en-US" altLang="zh-CN" sz="1800" dirty="0">
                <a:latin typeface="楷体" panose="02010609060101010101" pitchFamily="49" charset="-122"/>
                <a:ea typeface="楷体" panose="02010609060101010101" pitchFamily="49" charset="-122"/>
              </a:rPr>
              <a:t>日本人</a:t>
            </a:r>
            <a:r>
              <a:rPr lang="en-US" altLang="zh-CN" sz="1800" dirty="0" smtClean="0">
                <a:latin typeface="微软雅黑" panose="020B0503020204020204" charset="-122"/>
                <a:ea typeface="微软雅黑" panose="020B0503020204020204" charset="-122"/>
              </a:rPr>
              <a:t>。</a:t>
            </a:r>
          </a:p>
          <a:p>
            <a:pPr marL="0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sz="1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      6</a:t>
            </a:r>
            <a:r>
              <a:rPr lang="en-US" altLang="zh-CN" sz="1800" dirty="0">
                <a:latin typeface="楷体" panose="02010609060101010101" pitchFamily="49" charset="-122"/>
                <a:ea typeface="楷体" panose="02010609060101010101" pitchFamily="49" charset="-122"/>
              </a:rPr>
              <a:t>.</a:t>
            </a:r>
            <a:r>
              <a:rPr lang="zh-CN" altLang="en-US" sz="1800" dirty="0">
                <a:latin typeface="楷体" panose="02010609060101010101" pitchFamily="49" charset="-122"/>
                <a:ea typeface="楷体" panose="02010609060101010101" pitchFamily="49" charset="-122"/>
              </a:rPr>
              <a:t>不愿说“不”字，常以点头表示礼貌（并非同意的意思）</a:t>
            </a:r>
            <a:endParaRPr lang="en-US" altLang="zh-CN" sz="18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2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19"/>
          <a:stretch/>
        </p:blipFill>
        <p:spPr bwMode="auto">
          <a:xfrm>
            <a:off x="7337311" y="30138"/>
            <a:ext cx="1774031" cy="1128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" name="圆角矩形 24"/>
          <p:cNvSpPr/>
          <p:nvPr/>
        </p:nvSpPr>
        <p:spPr>
          <a:xfrm>
            <a:off x="8317026" y="23397"/>
            <a:ext cx="443507" cy="248747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43"/>
          <p:cNvSpPr txBox="1"/>
          <p:nvPr/>
        </p:nvSpPr>
        <p:spPr>
          <a:xfrm>
            <a:off x="1507462" y="133715"/>
            <a:ext cx="6632246" cy="438582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6.4 </a:t>
            </a:r>
            <a:r>
              <a:rPr lang="zh-CN" altLang="en-US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亚洲商人的谈判风格、礼仪与禁忌</a:t>
            </a: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7" name="文本框 43"/>
          <p:cNvSpPr txBox="1"/>
          <p:nvPr/>
        </p:nvSpPr>
        <p:spPr>
          <a:xfrm>
            <a:off x="11392" y="12700"/>
            <a:ext cx="3887508" cy="238527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1100" dirty="0" smtClean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6.4.1  </a:t>
            </a:r>
            <a:r>
              <a:rPr lang="zh-CN" altLang="en-US" sz="1100" dirty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日本</a:t>
            </a:r>
            <a:r>
              <a:rPr lang="zh-CN" altLang="en-US" sz="1100" dirty="0" smtClean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商人</a:t>
            </a:r>
            <a:r>
              <a:rPr lang="zh-CN" altLang="en-US" sz="1100" dirty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的谈判风格、礼仪与禁忌</a:t>
            </a:r>
          </a:p>
        </p:txBody>
      </p:sp>
    </p:spTree>
    <p:extLst>
      <p:ext uri="{BB962C8B-B14F-4D97-AF65-F5344CB8AC3E}">
        <p14:creationId xmlns:p14="http://schemas.microsoft.com/office/powerpoint/2010/main" val="2427946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 220"/>
          <p:cNvSpPr/>
          <p:nvPr/>
        </p:nvSpPr>
        <p:spPr>
          <a:xfrm>
            <a:off x="-476" y="227171"/>
            <a:ext cx="1969584" cy="400050"/>
          </a:xfrm>
          <a:prstGeom prst="homePlat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100" b="1" dirty="0">
                <a:solidFill>
                  <a:srgbClr val="FFFFFF"/>
                </a:solidFill>
                <a:latin typeface="方正启体简体" panose="03000509000000000000" charset="-122"/>
                <a:ea typeface="方正启体简体" panose="03000509000000000000" charset="-122"/>
              </a:rPr>
              <a:t>题目练习</a:t>
            </a:r>
          </a:p>
        </p:txBody>
      </p:sp>
      <p:sp>
        <p:nvSpPr>
          <p:cNvPr id="3" name="TextBox 6"/>
          <p:cNvSpPr txBox="1"/>
          <p:nvPr/>
        </p:nvSpPr>
        <p:spPr>
          <a:xfrm>
            <a:off x="492163" y="1065008"/>
            <a:ext cx="8229599" cy="256224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在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国际商务谈判中，往往会不断地点头，但并非表示“同意”。具有这种谈判风格的是（ ）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  <a:sym typeface="宋体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A: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美国人</a:t>
            </a:r>
          </a:p>
          <a:p>
            <a:pPr>
              <a:lnSpc>
                <a:spcPct val="150000"/>
              </a:lnSpc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B: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韩国人</a:t>
            </a:r>
          </a:p>
          <a:p>
            <a:pPr>
              <a:lnSpc>
                <a:spcPct val="150000"/>
              </a:lnSpc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C: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日本人</a:t>
            </a:r>
          </a:p>
          <a:p>
            <a:pPr>
              <a:lnSpc>
                <a:spcPct val="150000"/>
              </a:lnSpc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D: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俄罗斯人</a:t>
            </a:r>
          </a:p>
        </p:txBody>
      </p:sp>
    </p:spTree>
    <p:extLst>
      <p:ext uri="{BB962C8B-B14F-4D97-AF65-F5344CB8AC3E}">
        <p14:creationId xmlns:p14="http://schemas.microsoft.com/office/powerpoint/2010/main" val="2676671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 220"/>
          <p:cNvSpPr/>
          <p:nvPr/>
        </p:nvSpPr>
        <p:spPr>
          <a:xfrm>
            <a:off x="-476" y="227171"/>
            <a:ext cx="1969584" cy="400050"/>
          </a:xfrm>
          <a:prstGeom prst="homePlat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100" b="1" dirty="0">
                <a:solidFill>
                  <a:srgbClr val="FFFFFF"/>
                </a:solidFill>
                <a:latin typeface="方正启体简体" panose="03000509000000000000" charset="-122"/>
                <a:ea typeface="方正启体简体" panose="03000509000000000000" charset="-122"/>
              </a:rPr>
              <a:t>题目练习</a:t>
            </a:r>
          </a:p>
        </p:txBody>
      </p:sp>
      <p:sp>
        <p:nvSpPr>
          <p:cNvPr id="3" name="TextBox 6"/>
          <p:cNvSpPr txBox="1"/>
          <p:nvPr/>
        </p:nvSpPr>
        <p:spPr>
          <a:xfrm>
            <a:off x="492163" y="1065008"/>
            <a:ext cx="8229599" cy="256224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在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国际商务谈判中，往往会不断地点头，但并非表示“同意”。具有这种谈判风格的是（ ）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  <a:sym typeface="宋体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A: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美国人</a:t>
            </a:r>
          </a:p>
          <a:p>
            <a:pPr>
              <a:lnSpc>
                <a:spcPct val="150000"/>
              </a:lnSpc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B: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韩国人</a:t>
            </a:r>
          </a:p>
          <a:p>
            <a:pPr>
              <a:lnSpc>
                <a:spcPct val="150000"/>
              </a:lnSpc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C: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日本人</a:t>
            </a:r>
          </a:p>
          <a:p>
            <a:pPr>
              <a:lnSpc>
                <a:spcPct val="150000"/>
              </a:lnSpc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D: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俄罗斯人</a:t>
            </a:r>
          </a:p>
        </p:txBody>
      </p:sp>
      <p:sp>
        <p:nvSpPr>
          <p:cNvPr id="4" name="矩形 3"/>
          <p:cNvSpPr/>
          <p:nvPr/>
        </p:nvSpPr>
        <p:spPr>
          <a:xfrm>
            <a:off x="492163" y="3672784"/>
            <a:ext cx="7902164" cy="484748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答案：</a:t>
            </a:r>
            <a:r>
              <a:rPr lang="en-US" altLang="zh-CN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3835419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 220"/>
          <p:cNvSpPr/>
          <p:nvPr/>
        </p:nvSpPr>
        <p:spPr>
          <a:xfrm>
            <a:off x="-476" y="227171"/>
            <a:ext cx="1969584" cy="400050"/>
          </a:xfrm>
          <a:prstGeom prst="homePlat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100" b="1" dirty="0">
                <a:solidFill>
                  <a:srgbClr val="FFFFFF"/>
                </a:solidFill>
                <a:latin typeface="方正启体简体" panose="03000509000000000000" charset="-122"/>
                <a:ea typeface="方正启体简体" panose="03000509000000000000" charset="-122"/>
              </a:rPr>
              <a:t>题目练习</a:t>
            </a:r>
          </a:p>
        </p:txBody>
      </p:sp>
      <p:sp>
        <p:nvSpPr>
          <p:cNvPr id="3" name="TextBox 6"/>
          <p:cNvSpPr txBox="1"/>
          <p:nvPr/>
        </p:nvSpPr>
        <p:spPr>
          <a:xfrm>
            <a:off x="492163" y="1065008"/>
            <a:ext cx="8229599" cy="256224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以下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有关日本人谈判风格的描述，正确的有（ ）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  <a:sym typeface="宋体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A: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计划性强</a:t>
            </a:r>
          </a:p>
          <a:p>
            <a:pPr>
              <a:lnSpc>
                <a:spcPct val="150000"/>
              </a:lnSpc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B: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事前准备充分</a:t>
            </a:r>
          </a:p>
          <a:p>
            <a:pPr>
              <a:lnSpc>
                <a:spcPct val="150000"/>
              </a:lnSpc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C: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注重长远利益</a:t>
            </a:r>
          </a:p>
          <a:p>
            <a:pPr>
              <a:lnSpc>
                <a:spcPct val="150000"/>
              </a:lnSpc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D: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突出个人能力</a:t>
            </a:r>
          </a:p>
          <a:p>
            <a:pPr>
              <a:lnSpc>
                <a:spcPct val="150000"/>
              </a:lnSpc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E: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善于开拓新市场</a:t>
            </a:r>
          </a:p>
        </p:txBody>
      </p:sp>
    </p:spTree>
    <p:extLst>
      <p:ext uri="{BB962C8B-B14F-4D97-AF65-F5344CB8AC3E}">
        <p14:creationId xmlns:p14="http://schemas.microsoft.com/office/powerpoint/2010/main" val="3683242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 220"/>
          <p:cNvSpPr/>
          <p:nvPr/>
        </p:nvSpPr>
        <p:spPr>
          <a:xfrm>
            <a:off x="-476" y="227171"/>
            <a:ext cx="1969584" cy="400050"/>
          </a:xfrm>
          <a:prstGeom prst="homePlat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100" b="1" dirty="0">
                <a:solidFill>
                  <a:srgbClr val="FFFFFF"/>
                </a:solidFill>
                <a:latin typeface="方正启体简体" panose="03000509000000000000" charset="-122"/>
                <a:ea typeface="方正启体简体" panose="03000509000000000000" charset="-122"/>
              </a:rPr>
              <a:t>题目练习</a:t>
            </a:r>
          </a:p>
        </p:txBody>
      </p:sp>
      <p:sp>
        <p:nvSpPr>
          <p:cNvPr id="3" name="TextBox 6"/>
          <p:cNvSpPr txBox="1"/>
          <p:nvPr/>
        </p:nvSpPr>
        <p:spPr>
          <a:xfrm>
            <a:off x="492163" y="1065008"/>
            <a:ext cx="8229599" cy="256224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以下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有关日本人谈判风格的描述，正确的有（ ）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  <a:sym typeface="宋体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A: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计划性强</a:t>
            </a:r>
          </a:p>
          <a:p>
            <a:pPr>
              <a:lnSpc>
                <a:spcPct val="150000"/>
              </a:lnSpc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B: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事前准备充分</a:t>
            </a:r>
          </a:p>
          <a:p>
            <a:pPr>
              <a:lnSpc>
                <a:spcPct val="150000"/>
              </a:lnSpc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C: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注重长远利益</a:t>
            </a:r>
          </a:p>
          <a:p>
            <a:pPr>
              <a:lnSpc>
                <a:spcPct val="150000"/>
              </a:lnSpc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D: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突出个人能力</a:t>
            </a:r>
          </a:p>
          <a:p>
            <a:pPr>
              <a:lnSpc>
                <a:spcPct val="150000"/>
              </a:lnSpc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E: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善于开拓新市场</a:t>
            </a:r>
          </a:p>
        </p:txBody>
      </p:sp>
      <p:sp>
        <p:nvSpPr>
          <p:cNvPr id="4" name="矩形 3"/>
          <p:cNvSpPr/>
          <p:nvPr/>
        </p:nvSpPr>
        <p:spPr>
          <a:xfrm>
            <a:off x="492163" y="3672784"/>
            <a:ext cx="7902164" cy="484748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答案：</a:t>
            </a:r>
            <a:r>
              <a:rPr lang="en-US" altLang="zh-CN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ABCE</a:t>
            </a:r>
          </a:p>
        </p:txBody>
      </p:sp>
    </p:spTree>
    <p:extLst>
      <p:ext uri="{BB962C8B-B14F-4D97-AF65-F5344CB8AC3E}">
        <p14:creationId xmlns:p14="http://schemas.microsoft.com/office/powerpoint/2010/main" val="2918474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4762" y="251714"/>
            <a:ext cx="1483424" cy="48917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sz="1500"/>
          </a:p>
        </p:txBody>
      </p:sp>
      <p:cxnSp>
        <p:nvCxnSpPr>
          <p:cNvPr id="9" name="直接连接符 8"/>
          <p:cNvCxnSpPr/>
          <p:nvPr/>
        </p:nvCxnSpPr>
        <p:spPr>
          <a:xfrm>
            <a:off x="1478662" y="618463"/>
            <a:ext cx="623404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五边形 10"/>
          <p:cNvSpPr/>
          <p:nvPr/>
        </p:nvSpPr>
        <p:spPr>
          <a:xfrm flipH="1">
            <a:off x="8404045" y="4462554"/>
            <a:ext cx="739955" cy="378042"/>
          </a:xfrm>
          <a:prstGeom prst="homePlate">
            <a:avLst/>
          </a:prstGeom>
          <a:solidFill>
            <a:schemeClr val="bg1">
              <a:lumMod val="50000"/>
            </a:schemeClr>
          </a:solidFill>
          <a:ln w="25400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fld id="{170C0C04-E408-48A9-82A4-3716296300DE}" type="slidenum">
              <a:rPr lang="zh-CN" altLang="en-US" sz="150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75</a:t>
            </a:fld>
            <a:endParaRPr lang="zh-CN" altLang="en-US" sz="1500" kern="0" dirty="0">
              <a:solidFill>
                <a:sysClr val="window" lastClr="FFFFFF"/>
              </a:solidFill>
              <a:latin typeface="Calibri"/>
              <a:ea typeface="宋体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46318" y="2260166"/>
            <a:ext cx="12687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矩形 59"/>
          <p:cNvSpPr/>
          <p:nvPr/>
        </p:nvSpPr>
        <p:spPr>
          <a:xfrm>
            <a:off x="-4763" y="1878565"/>
            <a:ext cx="1257923" cy="346249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>
              <a:defRPr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美洲</a:t>
            </a:r>
            <a:endParaRPr lang="zh-CN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-22628" y="2445234"/>
            <a:ext cx="1257923" cy="484748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欧洲</a:t>
            </a:r>
          </a:p>
        </p:txBody>
      </p:sp>
      <p:sp>
        <p:nvSpPr>
          <p:cNvPr id="64" name="矩形 63"/>
          <p:cNvSpPr/>
          <p:nvPr/>
        </p:nvSpPr>
        <p:spPr>
          <a:xfrm>
            <a:off x="-33562" y="3088782"/>
            <a:ext cx="1257923" cy="484748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亚洲</a:t>
            </a:r>
          </a:p>
        </p:txBody>
      </p:sp>
      <p:sp>
        <p:nvSpPr>
          <p:cNvPr id="29" name="矩形 28"/>
          <p:cNvSpPr/>
          <p:nvPr userDrawn="1"/>
        </p:nvSpPr>
        <p:spPr>
          <a:xfrm>
            <a:off x="0" y="3002030"/>
            <a:ext cx="1463472" cy="655796"/>
          </a:xfrm>
          <a:prstGeom prst="rect">
            <a:avLst/>
          </a:prstGeom>
          <a:solidFill>
            <a:srgbClr val="4144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亚洲</a:t>
            </a:r>
          </a:p>
        </p:txBody>
      </p:sp>
      <p:sp>
        <p:nvSpPr>
          <p:cNvPr id="35" name="矩形 34"/>
          <p:cNvSpPr/>
          <p:nvPr/>
        </p:nvSpPr>
        <p:spPr>
          <a:xfrm>
            <a:off x="-33562" y="3858682"/>
            <a:ext cx="1512224" cy="346249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>
              <a:defRPr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大洋洲与非洲</a:t>
            </a:r>
            <a:endParaRPr lang="zh-CN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1" name="直接连接符 40"/>
          <p:cNvCxnSpPr/>
          <p:nvPr/>
        </p:nvCxnSpPr>
        <p:spPr>
          <a:xfrm>
            <a:off x="46318" y="2979939"/>
            <a:ext cx="12687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/>
        </p:nvCxnSpPr>
        <p:spPr>
          <a:xfrm>
            <a:off x="46318" y="3665738"/>
            <a:ext cx="12687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/>
        </p:nvCxnSpPr>
        <p:spPr>
          <a:xfrm>
            <a:off x="46318" y="4373309"/>
            <a:ext cx="12687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>
            <a:off x="46318" y="1656009"/>
            <a:ext cx="12687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/>
          <p:cNvSpPr/>
          <p:nvPr/>
        </p:nvSpPr>
        <p:spPr>
          <a:xfrm>
            <a:off x="134571" y="1220826"/>
            <a:ext cx="1257923" cy="346249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>
              <a:defRPr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文化因素</a:t>
            </a:r>
            <a:endParaRPr lang="zh-CN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2" name="直接连接符 21"/>
          <p:cNvCxnSpPr/>
          <p:nvPr/>
        </p:nvCxnSpPr>
        <p:spPr>
          <a:xfrm>
            <a:off x="88170" y="1109447"/>
            <a:ext cx="12687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圆角矩形 4"/>
          <p:cNvSpPr/>
          <p:nvPr/>
        </p:nvSpPr>
        <p:spPr>
          <a:xfrm>
            <a:off x="2462084" y="867140"/>
            <a:ext cx="4591859" cy="369786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lvl="0">
              <a:spcBef>
                <a:spcPct val="0"/>
              </a:spcBef>
            </a:pPr>
            <a:r>
              <a:rPr lang="zh-CN" altLang="en-US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二、韩国商人的谈判风格、礼仪及禁忌</a:t>
            </a:r>
          </a:p>
        </p:txBody>
      </p:sp>
      <p:cxnSp>
        <p:nvCxnSpPr>
          <p:cNvPr id="45" name="曲线连接符 44"/>
          <p:cNvCxnSpPr>
            <a:endCxn id="5" idx="1"/>
          </p:cNvCxnSpPr>
          <p:nvPr/>
        </p:nvCxnSpPr>
        <p:spPr>
          <a:xfrm rot="5400000" flipH="1" flipV="1">
            <a:off x="774676" y="1718203"/>
            <a:ext cx="2353577" cy="1021240"/>
          </a:xfrm>
          <a:prstGeom prst="curvedConnector2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4"/>
          <p:cNvSpPr txBox="1"/>
          <p:nvPr/>
        </p:nvSpPr>
        <p:spPr>
          <a:xfrm>
            <a:off x="2090083" y="1346362"/>
            <a:ext cx="5965346" cy="2285241"/>
          </a:xfrm>
          <a:prstGeom prst="rect">
            <a:avLst/>
          </a:prstGeom>
          <a:noFill/>
          <a:ln w="9525">
            <a:noFill/>
          </a:ln>
        </p:spPr>
        <p:txBody>
          <a:bodyPr wrap="square" lIns="68580" tIns="34290" rIns="68580" bIns="3429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indent="0">
              <a:lnSpc>
                <a:spcPct val="200000"/>
              </a:lnSpc>
              <a:spcBef>
                <a:spcPct val="0"/>
              </a:spcBef>
              <a:buNone/>
            </a:pPr>
            <a:r>
              <a:rPr lang="en-US" altLang="zh-CN" sz="1800" dirty="0">
                <a:latin typeface="微软雅黑" panose="020B0503020204020204" charset="-122"/>
                <a:ea typeface="微软雅黑" panose="020B0503020204020204" charset="-122"/>
              </a:rPr>
              <a:t>（</a:t>
            </a:r>
            <a:r>
              <a:rPr lang="en-US" altLang="zh-CN" sz="1800" dirty="0" err="1">
                <a:latin typeface="微软雅黑" panose="020B0503020204020204" charset="-122"/>
                <a:ea typeface="微软雅黑" panose="020B0503020204020204" charset="-122"/>
              </a:rPr>
              <a:t>一）韩国商人的</a:t>
            </a:r>
            <a:r>
              <a:rPr lang="zh-CN" altLang="en-US" sz="1800" b="1" u="sng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谈判风格</a:t>
            </a:r>
            <a:endParaRPr lang="en-US" altLang="zh-CN" sz="1800" b="1" u="sng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0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sz="1800" dirty="0" err="1">
                <a:latin typeface="楷体" panose="02010609060101010101" pitchFamily="49" charset="-122"/>
                <a:ea typeface="楷体" panose="02010609060101010101" pitchFamily="49" charset="-122"/>
              </a:rPr>
              <a:t>西方发达国家称韩国商人为</a:t>
            </a:r>
            <a:r>
              <a:rPr lang="en-US" altLang="zh-CN" sz="1800" b="1" dirty="0" err="1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“谈判的强手</a:t>
            </a:r>
            <a:r>
              <a:rPr lang="en-US" altLang="zh-CN" sz="1800" b="1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”</a:t>
            </a:r>
            <a:r>
              <a:rPr lang="en-US" altLang="zh-CN" sz="1800" dirty="0"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</a:p>
          <a:p>
            <a:pPr marL="0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sz="1800" dirty="0">
                <a:latin typeface="楷体" panose="02010609060101010101" pitchFamily="49" charset="-122"/>
                <a:ea typeface="楷体" panose="02010609060101010101" pitchFamily="49" charset="-122"/>
              </a:rPr>
              <a:t>    1.非常重视商务谈判的</a:t>
            </a:r>
            <a:r>
              <a:rPr lang="en-US" altLang="zh-CN" sz="1800" u="sng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准备工作</a:t>
            </a:r>
            <a:r>
              <a:rPr lang="en-US" altLang="zh-CN" sz="1800" dirty="0"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</a:p>
          <a:p>
            <a:pPr marL="0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sz="1800" dirty="0">
                <a:latin typeface="楷体" panose="02010609060101010101" pitchFamily="49" charset="-122"/>
                <a:ea typeface="楷体" panose="02010609060101010101" pitchFamily="49" charset="-122"/>
              </a:rPr>
              <a:t>    2.善于在</a:t>
            </a:r>
            <a:r>
              <a:rPr lang="en-US" altLang="zh-CN" sz="1800" u="sng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不利的谈判条件下</a:t>
            </a:r>
            <a:r>
              <a:rPr lang="en-US" altLang="zh-CN" sz="1800" dirty="0">
                <a:latin typeface="楷体" panose="02010609060101010101" pitchFamily="49" charset="-122"/>
                <a:ea typeface="楷体" panose="02010609060101010101" pitchFamily="49" charset="-122"/>
              </a:rPr>
              <a:t>找到突破口</a:t>
            </a:r>
          </a:p>
          <a:p>
            <a:pPr marL="0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sz="1800" dirty="0">
                <a:latin typeface="楷体" panose="02010609060101010101" pitchFamily="49" charset="-122"/>
                <a:ea typeface="楷体" panose="02010609060101010101" pitchFamily="49" charset="-122"/>
              </a:rPr>
              <a:t>    3.韩国商人</a:t>
            </a:r>
            <a:r>
              <a:rPr lang="en-US" altLang="zh-CN" sz="1800" u="sng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逻辑性强</a:t>
            </a:r>
            <a:r>
              <a:rPr lang="en-US" altLang="zh-CN" sz="1800" dirty="0">
                <a:latin typeface="楷体" panose="02010609060101010101" pitchFamily="49" charset="-122"/>
                <a:ea typeface="楷体" panose="02010609060101010101" pitchFamily="49" charset="-122"/>
              </a:rPr>
              <a:t>，做事条理清楚，注重技巧。</a:t>
            </a:r>
          </a:p>
        </p:txBody>
      </p:sp>
      <p:sp>
        <p:nvSpPr>
          <p:cNvPr id="24" name="五边形 23"/>
          <p:cNvSpPr/>
          <p:nvPr/>
        </p:nvSpPr>
        <p:spPr>
          <a:xfrm flipH="1">
            <a:off x="5238788" y="1567074"/>
            <a:ext cx="1933946" cy="288269"/>
          </a:xfrm>
          <a:prstGeom prst="homePlat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选择</a:t>
            </a:r>
            <a:r>
              <a:rPr lang="en-US" altLang="zh-CN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案例分析</a:t>
            </a:r>
          </a:p>
        </p:txBody>
      </p:sp>
      <p:pic>
        <p:nvPicPr>
          <p:cNvPr id="25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19"/>
          <a:stretch/>
        </p:blipFill>
        <p:spPr bwMode="auto">
          <a:xfrm>
            <a:off x="7337311" y="30138"/>
            <a:ext cx="1774031" cy="1128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6" name="圆角矩形 25"/>
          <p:cNvSpPr/>
          <p:nvPr/>
        </p:nvSpPr>
        <p:spPr>
          <a:xfrm>
            <a:off x="8341401" y="251715"/>
            <a:ext cx="367171" cy="248747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43"/>
          <p:cNvSpPr txBox="1"/>
          <p:nvPr/>
        </p:nvSpPr>
        <p:spPr>
          <a:xfrm>
            <a:off x="1507462" y="133715"/>
            <a:ext cx="6632246" cy="438582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6.4 </a:t>
            </a:r>
            <a:r>
              <a:rPr lang="zh-CN" altLang="en-US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亚洲商人的谈判风格、礼仪与禁忌</a:t>
            </a: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8" name="文本框 43"/>
          <p:cNvSpPr txBox="1"/>
          <p:nvPr/>
        </p:nvSpPr>
        <p:spPr>
          <a:xfrm>
            <a:off x="11392" y="12700"/>
            <a:ext cx="3887508" cy="238527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1100" dirty="0" smtClean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6.4.2  </a:t>
            </a:r>
            <a:r>
              <a:rPr lang="zh-CN" altLang="en-US" sz="1100" dirty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韩国</a:t>
            </a:r>
            <a:r>
              <a:rPr lang="zh-CN" altLang="en-US" sz="1100" dirty="0" smtClean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商人</a:t>
            </a:r>
            <a:r>
              <a:rPr lang="zh-CN" altLang="en-US" sz="1100" dirty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的谈判风格、礼仪与禁忌</a:t>
            </a:r>
          </a:p>
        </p:txBody>
      </p:sp>
    </p:spTree>
    <p:extLst>
      <p:ext uri="{BB962C8B-B14F-4D97-AF65-F5344CB8AC3E}">
        <p14:creationId xmlns:p14="http://schemas.microsoft.com/office/powerpoint/2010/main" val="3331486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4762" y="251714"/>
            <a:ext cx="1483424" cy="48917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sz="1500"/>
          </a:p>
        </p:txBody>
      </p:sp>
      <p:cxnSp>
        <p:nvCxnSpPr>
          <p:cNvPr id="9" name="直接连接符 8"/>
          <p:cNvCxnSpPr/>
          <p:nvPr/>
        </p:nvCxnSpPr>
        <p:spPr>
          <a:xfrm>
            <a:off x="1478662" y="618463"/>
            <a:ext cx="623404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五边形 10"/>
          <p:cNvSpPr/>
          <p:nvPr/>
        </p:nvSpPr>
        <p:spPr>
          <a:xfrm flipH="1">
            <a:off x="8404045" y="4462554"/>
            <a:ext cx="739955" cy="378042"/>
          </a:xfrm>
          <a:prstGeom prst="homePlate">
            <a:avLst/>
          </a:prstGeom>
          <a:solidFill>
            <a:schemeClr val="bg1">
              <a:lumMod val="50000"/>
            </a:schemeClr>
          </a:solidFill>
          <a:ln w="25400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fld id="{170C0C04-E408-48A9-82A4-3716296300DE}" type="slidenum">
              <a:rPr lang="zh-CN" altLang="en-US" sz="150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76</a:t>
            </a:fld>
            <a:endParaRPr lang="zh-CN" altLang="en-US" sz="1500" kern="0" dirty="0">
              <a:solidFill>
                <a:sysClr val="window" lastClr="FFFFFF"/>
              </a:solidFill>
              <a:latin typeface="Calibri"/>
              <a:ea typeface="宋体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46318" y="2260166"/>
            <a:ext cx="12687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矩形 59"/>
          <p:cNvSpPr/>
          <p:nvPr/>
        </p:nvSpPr>
        <p:spPr>
          <a:xfrm>
            <a:off x="-4763" y="1878565"/>
            <a:ext cx="1257923" cy="346249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>
              <a:defRPr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美洲</a:t>
            </a:r>
            <a:endParaRPr lang="zh-CN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-22628" y="2445234"/>
            <a:ext cx="1257923" cy="484748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欧洲</a:t>
            </a:r>
          </a:p>
        </p:txBody>
      </p:sp>
      <p:sp>
        <p:nvSpPr>
          <p:cNvPr id="64" name="矩形 63"/>
          <p:cNvSpPr/>
          <p:nvPr/>
        </p:nvSpPr>
        <p:spPr>
          <a:xfrm>
            <a:off x="-33562" y="3088782"/>
            <a:ext cx="1257923" cy="484748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亚洲</a:t>
            </a:r>
          </a:p>
        </p:txBody>
      </p:sp>
      <p:sp>
        <p:nvSpPr>
          <p:cNvPr id="29" name="矩形 28"/>
          <p:cNvSpPr/>
          <p:nvPr userDrawn="1"/>
        </p:nvSpPr>
        <p:spPr>
          <a:xfrm>
            <a:off x="0" y="3002030"/>
            <a:ext cx="1463472" cy="655796"/>
          </a:xfrm>
          <a:prstGeom prst="rect">
            <a:avLst/>
          </a:prstGeom>
          <a:solidFill>
            <a:srgbClr val="4144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亚洲</a:t>
            </a:r>
          </a:p>
        </p:txBody>
      </p:sp>
      <p:sp>
        <p:nvSpPr>
          <p:cNvPr id="35" name="矩形 34"/>
          <p:cNvSpPr/>
          <p:nvPr/>
        </p:nvSpPr>
        <p:spPr>
          <a:xfrm>
            <a:off x="-33562" y="3858682"/>
            <a:ext cx="1512224" cy="346249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>
              <a:defRPr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大洋洲与非洲</a:t>
            </a:r>
            <a:endParaRPr lang="zh-CN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1" name="直接连接符 40"/>
          <p:cNvCxnSpPr/>
          <p:nvPr/>
        </p:nvCxnSpPr>
        <p:spPr>
          <a:xfrm>
            <a:off x="46318" y="2979939"/>
            <a:ext cx="12687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/>
        </p:nvCxnSpPr>
        <p:spPr>
          <a:xfrm>
            <a:off x="46318" y="3665738"/>
            <a:ext cx="12687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/>
        </p:nvCxnSpPr>
        <p:spPr>
          <a:xfrm>
            <a:off x="46318" y="4373309"/>
            <a:ext cx="12687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>
            <a:off x="46318" y="1656009"/>
            <a:ext cx="12687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/>
          <p:cNvSpPr/>
          <p:nvPr/>
        </p:nvSpPr>
        <p:spPr>
          <a:xfrm>
            <a:off x="134571" y="1220826"/>
            <a:ext cx="1257923" cy="346249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>
              <a:defRPr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文化因素</a:t>
            </a:r>
            <a:endParaRPr lang="zh-CN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2" name="直接连接符 21"/>
          <p:cNvCxnSpPr/>
          <p:nvPr/>
        </p:nvCxnSpPr>
        <p:spPr>
          <a:xfrm>
            <a:off x="88170" y="1109447"/>
            <a:ext cx="12687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圆角矩形 4"/>
          <p:cNvSpPr/>
          <p:nvPr/>
        </p:nvSpPr>
        <p:spPr>
          <a:xfrm>
            <a:off x="2462084" y="867140"/>
            <a:ext cx="4591859" cy="369786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lvl="0">
              <a:spcBef>
                <a:spcPct val="0"/>
              </a:spcBef>
            </a:pPr>
            <a:r>
              <a:rPr lang="zh-CN" altLang="en-US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二、韩国商人的谈判风格、礼仪及禁忌</a:t>
            </a:r>
          </a:p>
        </p:txBody>
      </p:sp>
      <p:cxnSp>
        <p:nvCxnSpPr>
          <p:cNvPr id="45" name="曲线连接符 44"/>
          <p:cNvCxnSpPr>
            <a:endCxn id="5" idx="1"/>
          </p:cNvCxnSpPr>
          <p:nvPr/>
        </p:nvCxnSpPr>
        <p:spPr>
          <a:xfrm rot="5400000" flipH="1" flipV="1">
            <a:off x="774676" y="1718203"/>
            <a:ext cx="2353577" cy="1021240"/>
          </a:xfrm>
          <a:prstGeom prst="curvedConnector2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4"/>
          <p:cNvSpPr txBox="1"/>
          <p:nvPr/>
        </p:nvSpPr>
        <p:spPr>
          <a:xfrm>
            <a:off x="2090083" y="1346362"/>
            <a:ext cx="5965346" cy="2700740"/>
          </a:xfrm>
          <a:prstGeom prst="rect">
            <a:avLst/>
          </a:prstGeom>
          <a:noFill/>
          <a:ln w="9525">
            <a:noFill/>
          </a:ln>
        </p:spPr>
        <p:txBody>
          <a:bodyPr wrap="square" lIns="68580" tIns="34290" rIns="68580" bIns="3429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indent="0">
              <a:lnSpc>
                <a:spcPct val="200000"/>
              </a:lnSpc>
              <a:spcBef>
                <a:spcPct val="0"/>
              </a:spcBef>
              <a:buNone/>
            </a:pPr>
            <a:r>
              <a:rPr lang="en-US" altLang="zh-CN" sz="1800" dirty="0">
                <a:latin typeface="微软雅黑" panose="020B0503020204020204" charset="-122"/>
                <a:ea typeface="微软雅黑" panose="020B0503020204020204" charset="-122"/>
              </a:rPr>
              <a:t>（</a:t>
            </a:r>
            <a:r>
              <a:rPr lang="en-US" altLang="zh-CN" sz="1800" dirty="0" err="1">
                <a:latin typeface="微软雅黑" panose="020B0503020204020204" charset="-122"/>
                <a:ea typeface="微软雅黑" panose="020B0503020204020204" charset="-122"/>
              </a:rPr>
              <a:t>二）韩国商人的谈判</a:t>
            </a:r>
            <a:r>
              <a:rPr lang="en-US" altLang="zh-CN" sz="1800" b="1" u="sng" dirty="0" err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礼仪及禁忌</a:t>
            </a:r>
            <a:endParaRPr lang="en-US" altLang="zh-CN" sz="1800" b="1" u="sng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0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sz="1800" b="1" dirty="0">
                <a:latin typeface="楷体" panose="02010609060101010101" pitchFamily="49" charset="-122"/>
                <a:ea typeface="楷体" panose="02010609060101010101" pitchFamily="49" charset="-122"/>
              </a:rPr>
              <a:t>    </a:t>
            </a:r>
            <a:r>
              <a:rPr lang="en-US" altLang="zh-CN" sz="1800" dirty="0">
                <a:latin typeface="楷体" panose="02010609060101010101" pitchFamily="49" charset="-122"/>
                <a:ea typeface="楷体" panose="02010609060101010101" pitchFamily="49" charset="-122"/>
              </a:rPr>
              <a:t>1.很注重谈判</a:t>
            </a:r>
            <a:r>
              <a:rPr lang="en-US" altLang="zh-CN" sz="1800" u="sng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礼仪</a:t>
            </a:r>
            <a:r>
              <a:rPr lang="en-US" altLang="zh-CN" sz="1800" dirty="0"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</a:p>
          <a:p>
            <a:pPr marL="0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sz="1800" dirty="0">
                <a:latin typeface="楷体" panose="02010609060101010101" pitchFamily="49" charset="-122"/>
                <a:ea typeface="楷体" panose="02010609060101010101" pitchFamily="49" charset="-122"/>
              </a:rPr>
              <a:t>    2.在会谈初始阶段就创造友好的谈判气氛</a:t>
            </a:r>
          </a:p>
          <a:p>
            <a:pPr marL="0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sz="1800" dirty="0">
                <a:latin typeface="楷体" panose="02010609060101010101" pitchFamily="49" charset="-122"/>
                <a:ea typeface="楷体" panose="02010609060101010101" pitchFamily="49" charset="-122"/>
              </a:rPr>
              <a:t>    3.与对方的反应和感情相协调</a:t>
            </a:r>
          </a:p>
          <a:p>
            <a:pPr marL="0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sz="1800" dirty="0">
                <a:latin typeface="楷体" panose="02010609060101010101" pitchFamily="49" charset="-122"/>
                <a:ea typeface="楷体" panose="02010609060101010101" pitchFamily="49" charset="-122"/>
              </a:rPr>
              <a:t>    4.</a:t>
            </a:r>
            <a:r>
              <a:rPr lang="en-US" altLang="zh-CN" sz="1800" u="sng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讲究策略</a:t>
            </a:r>
            <a:r>
              <a:rPr lang="en-US" altLang="zh-CN" sz="1800" dirty="0">
                <a:latin typeface="楷体" panose="02010609060101010101" pitchFamily="49" charset="-122"/>
                <a:ea typeface="楷体" panose="02010609060101010101" pitchFamily="49" charset="-122"/>
              </a:rPr>
              <a:t>并通情达理    </a:t>
            </a:r>
          </a:p>
          <a:p>
            <a:pPr marL="0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sz="1800" dirty="0">
                <a:latin typeface="楷体" panose="02010609060101010101" pitchFamily="49" charset="-122"/>
                <a:ea typeface="楷体" panose="02010609060101010101" pitchFamily="49" charset="-122"/>
              </a:rPr>
              <a:t>    5.最好找一个</a:t>
            </a:r>
            <a:r>
              <a:rPr lang="en-US" altLang="zh-CN" sz="1800" u="sng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中间人</a:t>
            </a:r>
            <a:r>
              <a:rPr lang="en-US" altLang="zh-CN" sz="1800" dirty="0">
                <a:latin typeface="楷体" panose="02010609060101010101" pitchFamily="49" charset="-122"/>
                <a:ea typeface="楷体" panose="02010609060101010101" pitchFamily="49" charset="-122"/>
              </a:rPr>
              <a:t>做介绍</a:t>
            </a:r>
          </a:p>
        </p:txBody>
      </p:sp>
      <p:sp>
        <p:nvSpPr>
          <p:cNvPr id="24" name="五边形 23"/>
          <p:cNvSpPr/>
          <p:nvPr/>
        </p:nvSpPr>
        <p:spPr>
          <a:xfrm flipH="1">
            <a:off x="5778762" y="1567074"/>
            <a:ext cx="1933946" cy="288269"/>
          </a:xfrm>
          <a:prstGeom prst="homePlat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选择</a:t>
            </a:r>
            <a:r>
              <a:rPr lang="en-US" altLang="zh-CN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案例分析</a:t>
            </a:r>
          </a:p>
        </p:txBody>
      </p:sp>
      <p:pic>
        <p:nvPicPr>
          <p:cNvPr id="25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19"/>
          <a:stretch/>
        </p:blipFill>
        <p:spPr bwMode="auto">
          <a:xfrm>
            <a:off x="7337311" y="30138"/>
            <a:ext cx="1774031" cy="1128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6" name="圆角矩形 25"/>
          <p:cNvSpPr/>
          <p:nvPr/>
        </p:nvSpPr>
        <p:spPr>
          <a:xfrm>
            <a:off x="8341401" y="251715"/>
            <a:ext cx="367171" cy="248747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43"/>
          <p:cNvSpPr txBox="1"/>
          <p:nvPr/>
        </p:nvSpPr>
        <p:spPr>
          <a:xfrm>
            <a:off x="1507462" y="133715"/>
            <a:ext cx="6632246" cy="438582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6.4 </a:t>
            </a:r>
            <a:r>
              <a:rPr lang="zh-CN" altLang="en-US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亚洲商人的谈判风格、礼仪与禁忌</a:t>
            </a: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8" name="文本框 43"/>
          <p:cNvSpPr txBox="1"/>
          <p:nvPr/>
        </p:nvSpPr>
        <p:spPr>
          <a:xfrm>
            <a:off x="11392" y="12700"/>
            <a:ext cx="3887508" cy="238527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1100" dirty="0" smtClean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6.4.2  </a:t>
            </a:r>
            <a:r>
              <a:rPr lang="zh-CN" altLang="en-US" sz="1100" dirty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韩国</a:t>
            </a:r>
            <a:r>
              <a:rPr lang="zh-CN" altLang="en-US" sz="1100" dirty="0" smtClean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商人</a:t>
            </a:r>
            <a:r>
              <a:rPr lang="zh-CN" altLang="en-US" sz="1100" dirty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的谈判风格、礼仪与禁忌</a:t>
            </a:r>
          </a:p>
        </p:txBody>
      </p:sp>
    </p:spTree>
    <p:extLst>
      <p:ext uri="{BB962C8B-B14F-4D97-AF65-F5344CB8AC3E}">
        <p14:creationId xmlns:p14="http://schemas.microsoft.com/office/powerpoint/2010/main" val="3527234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4762" y="251226"/>
            <a:ext cx="1483424" cy="48922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sz="1500"/>
          </a:p>
        </p:txBody>
      </p:sp>
      <p:cxnSp>
        <p:nvCxnSpPr>
          <p:cNvPr id="9" name="直接连接符 8"/>
          <p:cNvCxnSpPr/>
          <p:nvPr/>
        </p:nvCxnSpPr>
        <p:spPr>
          <a:xfrm>
            <a:off x="1478662" y="618463"/>
            <a:ext cx="623404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五边形 10"/>
          <p:cNvSpPr/>
          <p:nvPr/>
        </p:nvSpPr>
        <p:spPr>
          <a:xfrm flipH="1">
            <a:off x="8404045" y="4462554"/>
            <a:ext cx="739955" cy="378042"/>
          </a:xfrm>
          <a:prstGeom prst="homePlate">
            <a:avLst/>
          </a:prstGeom>
          <a:solidFill>
            <a:schemeClr val="bg1">
              <a:lumMod val="50000"/>
            </a:schemeClr>
          </a:solidFill>
          <a:ln w="25400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fld id="{170C0C04-E408-48A9-82A4-3716296300DE}" type="slidenum">
              <a:rPr lang="zh-CN" altLang="en-US" sz="150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77</a:t>
            </a:fld>
            <a:endParaRPr lang="zh-CN" altLang="en-US" sz="1500" kern="0" dirty="0">
              <a:solidFill>
                <a:sysClr val="window" lastClr="FFFFFF"/>
              </a:solidFill>
              <a:latin typeface="Calibri"/>
              <a:ea typeface="宋体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46318" y="2260166"/>
            <a:ext cx="12687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矩形 59"/>
          <p:cNvSpPr/>
          <p:nvPr/>
        </p:nvSpPr>
        <p:spPr>
          <a:xfrm>
            <a:off x="-4763" y="1878565"/>
            <a:ext cx="1257923" cy="346249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>
              <a:defRPr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美洲</a:t>
            </a:r>
            <a:endParaRPr lang="zh-CN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-22628" y="2445234"/>
            <a:ext cx="1257923" cy="484748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欧洲</a:t>
            </a:r>
          </a:p>
        </p:txBody>
      </p:sp>
      <p:sp>
        <p:nvSpPr>
          <p:cNvPr id="64" name="矩形 63"/>
          <p:cNvSpPr/>
          <p:nvPr/>
        </p:nvSpPr>
        <p:spPr>
          <a:xfrm>
            <a:off x="-33562" y="3088782"/>
            <a:ext cx="1257923" cy="484748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亚洲</a:t>
            </a:r>
          </a:p>
        </p:txBody>
      </p:sp>
      <p:sp>
        <p:nvSpPr>
          <p:cNvPr id="29" name="矩形 28"/>
          <p:cNvSpPr/>
          <p:nvPr userDrawn="1"/>
        </p:nvSpPr>
        <p:spPr>
          <a:xfrm>
            <a:off x="0" y="3002030"/>
            <a:ext cx="1463472" cy="655796"/>
          </a:xfrm>
          <a:prstGeom prst="rect">
            <a:avLst/>
          </a:prstGeom>
          <a:solidFill>
            <a:srgbClr val="4144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亚洲</a:t>
            </a:r>
          </a:p>
        </p:txBody>
      </p:sp>
      <p:sp>
        <p:nvSpPr>
          <p:cNvPr id="35" name="矩形 34"/>
          <p:cNvSpPr/>
          <p:nvPr/>
        </p:nvSpPr>
        <p:spPr>
          <a:xfrm>
            <a:off x="-33562" y="3858682"/>
            <a:ext cx="1512224" cy="346249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>
              <a:defRPr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大洋洲与非洲</a:t>
            </a:r>
            <a:endParaRPr lang="zh-CN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1" name="直接连接符 40"/>
          <p:cNvCxnSpPr/>
          <p:nvPr/>
        </p:nvCxnSpPr>
        <p:spPr>
          <a:xfrm>
            <a:off x="46318" y="2979939"/>
            <a:ext cx="12687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/>
        </p:nvCxnSpPr>
        <p:spPr>
          <a:xfrm>
            <a:off x="46318" y="3665738"/>
            <a:ext cx="12687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/>
        </p:nvCxnSpPr>
        <p:spPr>
          <a:xfrm>
            <a:off x="46318" y="4373309"/>
            <a:ext cx="12687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>
            <a:off x="46318" y="1656009"/>
            <a:ext cx="12687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/>
          <p:cNvSpPr/>
          <p:nvPr/>
        </p:nvSpPr>
        <p:spPr>
          <a:xfrm>
            <a:off x="134571" y="1220826"/>
            <a:ext cx="1257923" cy="346249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>
              <a:defRPr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文化因素</a:t>
            </a:r>
            <a:endParaRPr lang="zh-CN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2" name="直接连接符 21"/>
          <p:cNvCxnSpPr/>
          <p:nvPr/>
        </p:nvCxnSpPr>
        <p:spPr>
          <a:xfrm>
            <a:off x="88170" y="1109447"/>
            <a:ext cx="12687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曲线连接符 44"/>
          <p:cNvCxnSpPr>
            <a:endCxn id="5" idx="1"/>
          </p:cNvCxnSpPr>
          <p:nvPr/>
        </p:nvCxnSpPr>
        <p:spPr>
          <a:xfrm rot="5400000" flipH="1" flipV="1">
            <a:off x="774674" y="1718205"/>
            <a:ext cx="2353580" cy="1021240"/>
          </a:xfrm>
          <a:prstGeom prst="curvedConnector2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4"/>
          <p:cNvSpPr txBox="1"/>
          <p:nvPr/>
        </p:nvSpPr>
        <p:spPr>
          <a:xfrm>
            <a:off x="1875264" y="1196266"/>
            <a:ext cx="6705574" cy="3947234"/>
          </a:xfrm>
          <a:prstGeom prst="rect">
            <a:avLst/>
          </a:prstGeom>
          <a:noFill/>
          <a:ln w="9525">
            <a:noFill/>
          </a:ln>
        </p:spPr>
        <p:txBody>
          <a:bodyPr wrap="square" lIns="68580" tIns="34290" rIns="68580" bIns="3429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indent="0">
              <a:lnSpc>
                <a:spcPct val="200000"/>
              </a:lnSpc>
              <a:spcBef>
                <a:spcPct val="0"/>
              </a:spcBef>
              <a:buNone/>
            </a:pP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（一）南亚商人和东南亚商人的</a:t>
            </a:r>
            <a:r>
              <a:rPr lang="zh-CN" altLang="en-US" sz="1800" b="1" u="sng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谈判风格</a:t>
            </a:r>
          </a:p>
          <a:p>
            <a:pPr marL="0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sz="1800" dirty="0">
                <a:latin typeface="楷体" panose="02010609060101010101" pitchFamily="49" charset="-122"/>
                <a:ea typeface="楷体" panose="02010609060101010101" pitchFamily="49" charset="-122"/>
              </a:rPr>
              <a:t>1.</a:t>
            </a:r>
            <a:r>
              <a:rPr lang="zh-CN" altLang="en-US" sz="1800" dirty="0">
                <a:latin typeface="楷体" panose="02010609060101010101" pitchFamily="49" charset="-122"/>
                <a:ea typeface="楷体" panose="02010609060101010101" pitchFamily="49" charset="-122"/>
              </a:rPr>
              <a:t>印度尼西亚：小心谨慎，决不讲别人的坏话，</a:t>
            </a:r>
            <a:r>
              <a:rPr lang="zh-CN" altLang="en-US" sz="1800" u="sng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表面亲密友好</a:t>
            </a:r>
            <a:r>
              <a:rPr lang="zh-CN" altLang="en-US" sz="1800" dirty="0">
                <a:latin typeface="楷体" panose="02010609060101010101" pitchFamily="49" charset="-122"/>
                <a:ea typeface="楷体" panose="02010609060101010101" pitchFamily="49" charset="-122"/>
              </a:rPr>
              <a:t>，</a:t>
            </a:r>
            <a:r>
              <a:rPr lang="zh-CN" altLang="en-US" sz="1800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特别喜欢家里有客人</a:t>
            </a:r>
            <a:r>
              <a:rPr lang="zh-CN" altLang="en-US" sz="1800" dirty="0" smtClean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来访。</a:t>
            </a:r>
            <a:endParaRPr lang="zh-CN" altLang="en-US" sz="1800" dirty="0">
              <a:solidFill>
                <a:srgbClr val="C0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sz="1800" dirty="0">
                <a:latin typeface="楷体" panose="02010609060101010101" pitchFamily="49" charset="-122"/>
                <a:ea typeface="楷体" panose="02010609060101010101" pitchFamily="49" charset="-122"/>
              </a:rPr>
              <a:t>2.新加坡</a:t>
            </a:r>
            <a:r>
              <a:rPr lang="zh-CN" altLang="en-US" sz="1800" dirty="0">
                <a:latin typeface="楷体" panose="02010609060101010101" pitchFamily="49" charset="-122"/>
                <a:ea typeface="楷体" panose="02010609060101010101" pitchFamily="49" charset="-122"/>
              </a:rPr>
              <a:t>华裔：乡土观念、</a:t>
            </a:r>
            <a:r>
              <a:rPr lang="en-US" altLang="zh-CN" sz="1800" u="sng" dirty="0" err="1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同甘共苦</a:t>
            </a:r>
            <a:r>
              <a:rPr lang="en-US" altLang="zh-CN" sz="1800" dirty="0" err="1">
                <a:latin typeface="楷体" panose="02010609060101010101" pitchFamily="49" charset="-122"/>
                <a:ea typeface="楷体" panose="02010609060101010101" pitchFamily="49" charset="-122"/>
              </a:rPr>
              <a:t>的合作精神强烈</a:t>
            </a:r>
            <a:r>
              <a:rPr lang="zh-CN" altLang="en-US" sz="1800" dirty="0">
                <a:latin typeface="楷体" panose="02010609060101010101" pitchFamily="49" charset="-122"/>
                <a:ea typeface="楷体" panose="02010609060101010101" pitchFamily="49" charset="-122"/>
              </a:rPr>
              <a:t>、</a:t>
            </a:r>
            <a:r>
              <a:rPr lang="zh-CN" altLang="en-US" sz="1800" u="sng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讲面子</a:t>
            </a:r>
          </a:p>
          <a:p>
            <a:pPr marL="0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sz="1800" dirty="0">
                <a:latin typeface="楷体" panose="02010609060101010101" pitchFamily="49" charset="-122"/>
                <a:ea typeface="楷体" panose="02010609060101010101" pitchFamily="49" charset="-122"/>
              </a:rPr>
              <a:t>3.泰国</a:t>
            </a:r>
            <a:r>
              <a:rPr lang="zh-CN" altLang="en-US" sz="1800" dirty="0">
                <a:latin typeface="楷体" panose="02010609060101010101" pitchFamily="49" charset="-122"/>
                <a:ea typeface="楷体" panose="02010609060101010101" pitchFamily="49" charset="-122"/>
              </a:rPr>
              <a:t>：</a:t>
            </a:r>
            <a:r>
              <a:rPr lang="en-US" altLang="zh-CN" sz="1800" dirty="0" err="1">
                <a:latin typeface="楷体" panose="02010609060101010101" pitchFamily="49" charset="-122"/>
                <a:ea typeface="楷体" panose="02010609060101010101" pitchFamily="49" charset="-122"/>
              </a:rPr>
              <a:t>注重艰苦奋斗和勤俭节约，喜欢诚实、善良富有人情味的人</a:t>
            </a:r>
            <a:r>
              <a:rPr lang="zh-CN" altLang="en-US" sz="1800" dirty="0">
                <a:latin typeface="楷体" panose="02010609060101010101" pitchFamily="49" charset="-122"/>
                <a:ea typeface="楷体" panose="02010609060101010101" pitchFamily="49" charset="-122"/>
              </a:rPr>
              <a:t>，</a:t>
            </a:r>
            <a:r>
              <a:rPr lang="en-US" altLang="zh-CN" sz="1800" u="sng" dirty="0" err="1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生意大都由家族控制</a:t>
            </a:r>
            <a:endParaRPr lang="zh-CN" altLang="en-US" sz="1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sz="1800" dirty="0">
                <a:latin typeface="楷体" panose="02010609060101010101" pitchFamily="49" charset="-122"/>
                <a:ea typeface="楷体" panose="02010609060101010101" pitchFamily="49" charset="-122"/>
              </a:rPr>
              <a:t>4.印度</a:t>
            </a:r>
            <a:r>
              <a:rPr lang="zh-CN" altLang="en-US" sz="1800" dirty="0">
                <a:latin typeface="楷体" panose="02010609060101010101" pitchFamily="49" charset="-122"/>
                <a:ea typeface="楷体" panose="02010609060101010101" pitchFamily="49" charset="-122"/>
              </a:rPr>
              <a:t>：</a:t>
            </a:r>
            <a:r>
              <a:rPr lang="en-US" altLang="zh-CN" sz="1800" dirty="0" err="1">
                <a:latin typeface="楷体" panose="02010609060101010101" pitchFamily="49" charset="-122"/>
                <a:ea typeface="楷体" panose="02010609060101010101" pitchFamily="49" charset="-122"/>
              </a:rPr>
              <a:t>观念传统、思想保守，</a:t>
            </a:r>
            <a:r>
              <a:rPr lang="en-US" altLang="zh-CN" sz="1800" u="sng" dirty="0" err="1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喜欢逃避责任</a:t>
            </a:r>
            <a:r>
              <a:rPr lang="en-US" altLang="zh-CN" sz="1800" dirty="0" err="1">
                <a:latin typeface="楷体" panose="02010609060101010101" pitchFamily="49" charset="-122"/>
                <a:ea typeface="楷体" panose="02010609060101010101" pitchFamily="49" charset="-122"/>
              </a:rPr>
              <a:t>，要先小人后君子</a:t>
            </a:r>
            <a:r>
              <a:rPr lang="en-US" altLang="zh-CN" sz="1800" dirty="0"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</a:p>
          <a:p>
            <a:pPr marL="0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sz="1800" dirty="0">
                <a:latin typeface="楷体" panose="02010609060101010101" pitchFamily="49" charset="-122"/>
                <a:ea typeface="楷体" panose="02010609060101010101" pitchFamily="49" charset="-122"/>
              </a:rPr>
              <a:t>5.</a:t>
            </a:r>
            <a:r>
              <a:rPr lang="zh-CN" altLang="en-US" sz="1800" dirty="0">
                <a:latin typeface="楷体" panose="02010609060101010101" pitchFamily="49" charset="-122"/>
                <a:ea typeface="楷体" panose="02010609060101010101" pitchFamily="49" charset="-122"/>
              </a:rPr>
              <a:t>孟加拉国、巴基斯坦：</a:t>
            </a:r>
            <a:r>
              <a:rPr lang="en-US" altLang="zh-CN" sz="1800" u="sng" dirty="0" err="1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回教徒</a:t>
            </a:r>
            <a:r>
              <a:rPr lang="zh-CN" altLang="en-US" sz="1800" dirty="0">
                <a:latin typeface="楷体" panose="02010609060101010101" pitchFamily="49" charset="-122"/>
                <a:ea typeface="楷体" panose="02010609060101010101" pitchFamily="49" charset="-122"/>
              </a:rPr>
              <a:t>；商业活动的对象是处于管理职位上的人，喜登门拜访，</a:t>
            </a:r>
            <a:r>
              <a:rPr lang="en-US" altLang="zh-CN" sz="1800" u="sng" dirty="0" err="1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讲英语</a:t>
            </a:r>
            <a:endParaRPr lang="zh-CN" altLang="en-US" sz="18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4" name="五边形 23"/>
          <p:cNvSpPr/>
          <p:nvPr/>
        </p:nvSpPr>
        <p:spPr>
          <a:xfrm flipH="1">
            <a:off x="6581489" y="1422940"/>
            <a:ext cx="929654" cy="288269"/>
          </a:xfrm>
          <a:prstGeom prst="homePlat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选择</a:t>
            </a:r>
          </a:p>
        </p:txBody>
      </p:sp>
      <p:pic>
        <p:nvPicPr>
          <p:cNvPr id="25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19"/>
          <a:stretch/>
        </p:blipFill>
        <p:spPr bwMode="auto">
          <a:xfrm>
            <a:off x="7337311" y="30138"/>
            <a:ext cx="1774031" cy="1128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6" name="圆角矩形 25"/>
          <p:cNvSpPr/>
          <p:nvPr/>
        </p:nvSpPr>
        <p:spPr>
          <a:xfrm>
            <a:off x="8341401" y="470121"/>
            <a:ext cx="769942" cy="248747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43"/>
          <p:cNvSpPr txBox="1"/>
          <p:nvPr/>
        </p:nvSpPr>
        <p:spPr>
          <a:xfrm>
            <a:off x="1507462" y="133715"/>
            <a:ext cx="6632246" cy="438582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6.4 </a:t>
            </a:r>
            <a:r>
              <a:rPr lang="zh-CN" altLang="en-US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亚洲商人的谈判风格、礼仪与禁忌</a:t>
            </a: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8" name="文本框 43"/>
          <p:cNvSpPr txBox="1"/>
          <p:nvPr/>
        </p:nvSpPr>
        <p:spPr>
          <a:xfrm>
            <a:off x="11392" y="12700"/>
            <a:ext cx="3887508" cy="238527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1100" dirty="0" smtClean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6.4.3  </a:t>
            </a:r>
            <a:r>
              <a:rPr lang="zh-CN" altLang="en-US" sz="1100" dirty="0" smtClean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南亚和东南亚商人</a:t>
            </a:r>
            <a:r>
              <a:rPr lang="zh-CN" altLang="en-US" sz="1100" dirty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的谈判风格、礼仪与禁忌</a:t>
            </a:r>
          </a:p>
        </p:txBody>
      </p:sp>
      <p:sp>
        <p:nvSpPr>
          <p:cNvPr id="5" name="圆角矩形 4"/>
          <p:cNvSpPr/>
          <p:nvPr/>
        </p:nvSpPr>
        <p:spPr>
          <a:xfrm>
            <a:off x="2462084" y="867140"/>
            <a:ext cx="5049059" cy="369786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lvl="0">
              <a:spcBef>
                <a:spcPct val="0"/>
              </a:spcBef>
            </a:pPr>
            <a:r>
              <a:rPr lang="zh-CN" altLang="en-US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三、南亚和东南亚商人的谈判风格、礼仪及禁忌</a:t>
            </a:r>
          </a:p>
        </p:txBody>
      </p:sp>
    </p:spTree>
    <p:extLst>
      <p:ext uri="{BB962C8B-B14F-4D97-AF65-F5344CB8AC3E}">
        <p14:creationId xmlns:p14="http://schemas.microsoft.com/office/powerpoint/2010/main" val="105314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4762" y="251226"/>
            <a:ext cx="1483424" cy="48922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sz="1500"/>
          </a:p>
        </p:txBody>
      </p:sp>
      <p:cxnSp>
        <p:nvCxnSpPr>
          <p:cNvPr id="9" name="直接连接符 8"/>
          <p:cNvCxnSpPr/>
          <p:nvPr/>
        </p:nvCxnSpPr>
        <p:spPr>
          <a:xfrm>
            <a:off x="1478662" y="618463"/>
            <a:ext cx="623404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五边形 10"/>
          <p:cNvSpPr/>
          <p:nvPr/>
        </p:nvSpPr>
        <p:spPr>
          <a:xfrm flipH="1">
            <a:off x="8404045" y="4462554"/>
            <a:ext cx="739955" cy="378042"/>
          </a:xfrm>
          <a:prstGeom prst="homePlate">
            <a:avLst/>
          </a:prstGeom>
          <a:solidFill>
            <a:schemeClr val="bg1">
              <a:lumMod val="50000"/>
            </a:schemeClr>
          </a:solidFill>
          <a:ln w="25400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fld id="{170C0C04-E408-48A9-82A4-3716296300DE}" type="slidenum">
              <a:rPr lang="zh-CN" altLang="en-US" sz="150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78</a:t>
            </a:fld>
            <a:endParaRPr lang="zh-CN" altLang="en-US" sz="1500" kern="0" dirty="0">
              <a:solidFill>
                <a:sysClr val="window" lastClr="FFFFFF"/>
              </a:solidFill>
              <a:latin typeface="Calibri"/>
              <a:ea typeface="宋体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46318" y="2260166"/>
            <a:ext cx="12687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矩形 59"/>
          <p:cNvSpPr/>
          <p:nvPr/>
        </p:nvSpPr>
        <p:spPr>
          <a:xfrm>
            <a:off x="-4763" y="1878565"/>
            <a:ext cx="1257923" cy="346249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>
              <a:defRPr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美洲</a:t>
            </a:r>
            <a:endParaRPr lang="zh-CN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-22628" y="2445234"/>
            <a:ext cx="1257923" cy="484748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欧洲</a:t>
            </a:r>
          </a:p>
        </p:txBody>
      </p:sp>
      <p:sp>
        <p:nvSpPr>
          <p:cNvPr id="64" name="矩形 63"/>
          <p:cNvSpPr/>
          <p:nvPr/>
        </p:nvSpPr>
        <p:spPr>
          <a:xfrm>
            <a:off x="-33562" y="3088782"/>
            <a:ext cx="1257923" cy="484748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亚洲</a:t>
            </a:r>
          </a:p>
        </p:txBody>
      </p:sp>
      <p:sp>
        <p:nvSpPr>
          <p:cNvPr id="29" name="矩形 28"/>
          <p:cNvSpPr/>
          <p:nvPr userDrawn="1"/>
        </p:nvSpPr>
        <p:spPr>
          <a:xfrm>
            <a:off x="0" y="3002030"/>
            <a:ext cx="1463472" cy="655796"/>
          </a:xfrm>
          <a:prstGeom prst="rect">
            <a:avLst/>
          </a:prstGeom>
          <a:solidFill>
            <a:srgbClr val="4144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亚洲</a:t>
            </a:r>
          </a:p>
        </p:txBody>
      </p:sp>
      <p:sp>
        <p:nvSpPr>
          <p:cNvPr id="35" name="矩形 34"/>
          <p:cNvSpPr/>
          <p:nvPr/>
        </p:nvSpPr>
        <p:spPr>
          <a:xfrm>
            <a:off x="-33562" y="3858682"/>
            <a:ext cx="1512224" cy="346249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>
              <a:defRPr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大洋洲与非洲</a:t>
            </a:r>
            <a:endParaRPr lang="zh-CN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1" name="直接连接符 40"/>
          <p:cNvCxnSpPr/>
          <p:nvPr/>
        </p:nvCxnSpPr>
        <p:spPr>
          <a:xfrm>
            <a:off x="46318" y="2979939"/>
            <a:ext cx="12687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/>
        </p:nvCxnSpPr>
        <p:spPr>
          <a:xfrm>
            <a:off x="46318" y="3665738"/>
            <a:ext cx="12687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/>
        </p:nvCxnSpPr>
        <p:spPr>
          <a:xfrm>
            <a:off x="46318" y="4373309"/>
            <a:ext cx="12687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>
            <a:off x="46318" y="1656009"/>
            <a:ext cx="12687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/>
          <p:cNvSpPr/>
          <p:nvPr/>
        </p:nvSpPr>
        <p:spPr>
          <a:xfrm>
            <a:off x="134571" y="1220826"/>
            <a:ext cx="1257923" cy="346249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>
              <a:defRPr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文化因素</a:t>
            </a:r>
            <a:endParaRPr lang="zh-CN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2" name="直接连接符 21"/>
          <p:cNvCxnSpPr/>
          <p:nvPr/>
        </p:nvCxnSpPr>
        <p:spPr>
          <a:xfrm>
            <a:off x="88170" y="1109447"/>
            <a:ext cx="12687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圆角矩形 4"/>
          <p:cNvSpPr/>
          <p:nvPr/>
        </p:nvSpPr>
        <p:spPr>
          <a:xfrm>
            <a:off x="2462084" y="867140"/>
            <a:ext cx="5049059" cy="369786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lvl="0">
              <a:spcBef>
                <a:spcPct val="0"/>
              </a:spcBef>
            </a:pPr>
            <a:r>
              <a:rPr lang="zh-CN" altLang="en-US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三、南亚和东南亚商人的谈判风格、礼仪及禁忌</a:t>
            </a:r>
          </a:p>
        </p:txBody>
      </p:sp>
      <p:cxnSp>
        <p:nvCxnSpPr>
          <p:cNvPr id="45" name="曲线连接符 44"/>
          <p:cNvCxnSpPr>
            <a:endCxn id="5" idx="1"/>
          </p:cNvCxnSpPr>
          <p:nvPr/>
        </p:nvCxnSpPr>
        <p:spPr>
          <a:xfrm rot="5400000" flipH="1" flipV="1">
            <a:off x="774674" y="1718205"/>
            <a:ext cx="2353580" cy="1021240"/>
          </a:xfrm>
          <a:prstGeom prst="curvedConnector2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4"/>
          <p:cNvSpPr txBox="1"/>
          <p:nvPr/>
        </p:nvSpPr>
        <p:spPr>
          <a:xfrm>
            <a:off x="1935315" y="1312759"/>
            <a:ext cx="6705574" cy="2700740"/>
          </a:xfrm>
          <a:prstGeom prst="rect">
            <a:avLst/>
          </a:prstGeom>
          <a:noFill/>
          <a:ln w="9525">
            <a:noFill/>
          </a:ln>
        </p:spPr>
        <p:txBody>
          <a:bodyPr wrap="square" lIns="68580" tIns="34290" rIns="68580" bIns="3429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indent="0">
              <a:lnSpc>
                <a:spcPct val="200000"/>
              </a:lnSpc>
              <a:spcBef>
                <a:spcPct val="0"/>
              </a:spcBef>
              <a:buNone/>
            </a:pP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（二）南亚商人和东南亚商人的谈判</a:t>
            </a:r>
            <a:r>
              <a:rPr lang="zh-CN" altLang="en-US" sz="1800" b="1" u="sng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礼仪及禁忌</a:t>
            </a:r>
          </a:p>
          <a:p>
            <a:pPr marL="0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sz="1800" dirty="0">
                <a:latin typeface="楷体" panose="02010609060101010101" pitchFamily="49" charset="-122"/>
                <a:ea typeface="楷体" panose="02010609060101010101" pitchFamily="49" charset="-122"/>
              </a:rPr>
              <a:t>1.不太容易推心置腹，但努力建立友谊后，他们便会完全信赖你</a:t>
            </a:r>
          </a:p>
          <a:p>
            <a:pPr marL="0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sz="1800" dirty="0">
                <a:latin typeface="楷体" panose="02010609060101010101" pitchFamily="49" charset="-122"/>
                <a:ea typeface="楷体" panose="02010609060101010101" pitchFamily="49" charset="-122"/>
              </a:rPr>
              <a:t>2.</a:t>
            </a:r>
            <a:r>
              <a:rPr lang="en-US" altLang="zh-CN" sz="1800" u="sng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两手掌合拢，微微鞠躬</a:t>
            </a:r>
          </a:p>
          <a:p>
            <a:pPr marL="0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sz="1800" dirty="0">
                <a:latin typeface="楷体" panose="02010609060101010101" pitchFamily="49" charset="-122"/>
                <a:ea typeface="楷体" panose="02010609060101010101" pitchFamily="49" charset="-122"/>
              </a:rPr>
              <a:t>3.谈论文化遗产，足球、羽毛球、排球、乒乓球等</a:t>
            </a:r>
          </a:p>
          <a:p>
            <a:pPr marL="0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sz="1800" dirty="0">
                <a:latin typeface="楷体" panose="02010609060101010101" pitchFamily="49" charset="-122"/>
                <a:ea typeface="楷体" panose="02010609060101010101" pitchFamily="49" charset="-122"/>
              </a:rPr>
              <a:t>4.注意印度尼西亚和马来西亚其宗教信仰，</a:t>
            </a:r>
            <a:r>
              <a:rPr lang="en-US" altLang="zh-CN" sz="1800" u="sng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斋月</a:t>
            </a:r>
          </a:p>
          <a:p>
            <a:pPr marL="0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sz="1800" dirty="0">
                <a:latin typeface="楷体" panose="02010609060101010101" pitchFamily="49" charset="-122"/>
                <a:ea typeface="楷体" panose="02010609060101010101" pitchFamily="49" charset="-122"/>
              </a:rPr>
              <a:t>5.与印度尼西亚商人的</a:t>
            </a:r>
            <a:r>
              <a:rPr lang="en-US" altLang="zh-CN" sz="1800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谈判过程较为漫长</a:t>
            </a:r>
            <a:r>
              <a:rPr lang="en-US" altLang="zh-CN" sz="1800" dirty="0">
                <a:latin typeface="楷体" panose="02010609060101010101" pitchFamily="49" charset="-122"/>
                <a:ea typeface="楷体" panose="02010609060101010101" pitchFamily="49" charset="-122"/>
              </a:rPr>
              <a:t>，要有足够的耐心。</a:t>
            </a:r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3188" y="2353022"/>
            <a:ext cx="1505152" cy="130480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5" name="五边形 24"/>
          <p:cNvSpPr/>
          <p:nvPr/>
        </p:nvSpPr>
        <p:spPr>
          <a:xfrm flipH="1">
            <a:off x="7046316" y="1511875"/>
            <a:ext cx="929654" cy="288269"/>
          </a:xfrm>
          <a:prstGeom prst="homePlat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选择</a:t>
            </a:r>
          </a:p>
        </p:txBody>
      </p:sp>
      <p:pic>
        <p:nvPicPr>
          <p:cNvPr id="26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19"/>
          <a:stretch/>
        </p:blipFill>
        <p:spPr bwMode="auto">
          <a:xfrm>
            <a:off x="7337311" y="30138"/>
            <a:ext cx="1774031" cy="1128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7" name="圆角矩形 26"/>
          <p:cNvSpPr/>
          <p:nvPr/>
        </p:nvSpPr>
        <p:spPr>
          <a:xfrm>
            <a:off x="8341401" y="470121"/>
            <a:ext cx="769942" cy="248747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sp>
        <p:nvSpPr>
          <p:cNvPr id="28" name="文本框 43"/>
          <p:cNvSpPr txBox="1"/>
          <p:nvPr/>
        </p:nvSpPr>
        <p:spPr>
          <a:xfrm>
            <a:off x="1507462" y="133715"/>
            <a:ext cx="6632246" cy="438582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6.4 </a:t>
            </a:r>
            <a:r>
              <a:rPr lang="zh-CN" altLang="en-US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亚洲商人的谈判风格、礼仪与禁忌</a:t>
            </a: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0" name="文本框 43"/>
          <p:cNvSpPr txBox="1"/>
          <p:nvPr/>
        </p:nvSpPr>
        <p:spPr>
          <a:xfrm>
            <a:off x="11392" y="12700"/>
            <a:ext cx="3887508" cy="238527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1100" dirty="0" smtClean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6.4.3  </a:t>
            </a:r>
            <a:r>
              <a:rPr lang="zh-CN" altLang="en-US" sz="1100" dirty="0" smtClean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南亚和东南亚商人</a:t>
            </a:r>
            <a:r>
              <a:rPr lang="zh-CN" altLang="en-US" sz="1100" dirty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的谈判风格、礼仪与禁忌</a:t>
            </a:r>
          </a:p>
        </p:txBody>
      </p:sp>
    </p:spTree>
    <p:extLst>
      <p:ext uri="{BB962C8B-B14F-4D97-AF65-F5344CB8AC3E}">
        <p14:creationId xmlns:p14="http://schemas.microsoft.com/office/powerpoint/2010/main" val="2111910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4762" y="251226"/>
            <a:ext cx="1483424" cy="48922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sz="1500"/>
          </a:p>
        </p:txBody>
      </p:sp>
      <p:cxnSp>
        <p:nvCxnSpPr>
          <p:cNvPr id="9" name="直接连接符 8"/>
          <p:cNvCxnSpPr/>
          <p:nvPr/>
        </p:nvCxnSpPr>
        <p:spPr>
          <a:xfrm>
            <a:off x="1478662" y="618463"/>
            <a:ext cx="623404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五边形 10"/>
          <p:cNvSpPr/>
          <p:nvPr/>
        </p:nvSpPr>
        <p:spPr>
          <a:xfrm flipH="1">
            <a:off x="8404045" y="4462554"/>
            <a:ext cx="739955" cy="378042"/>
          </a:xfrm>
          <a:prstGeom prst="homePlate">
            <a:avLst/>
          </a:prstGeom>
          <a:solidFill>
            <a:schemeClr val="bg1">
              <a:lumMod val="50000"/>
            </a:schemeClr>
          </a:solidFill>
          <a:ln w="25400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fld id="{170C0C04-E408-48A9-82A4-3716296300DE}" type="slidenum">
              <a:rPr lang="zh-CN" altLang="en-US" sz="150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79</a:t>
            </a:fld>
            <a:endParaRPr lang="zh-CN" altLang="en-US" sz="1500" kern="0" dirty="0">
              <a:solidFill>
                <a:sysClr val="window" lastClr="FFFFFF"/>
              </a:solidFill>
              <a:latin typeface="Calibri"/>
              <a:ea typeface="宋体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46318" y="2260166"/>
            <a:ext cx="12687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矩形 59"/>
          <p:cNvSpPr/>
          <p:nvPr/>
        </p:nvSpPr>
        <p:spPr>
          <a:xfrm>
            <a:off x="-4763" y="1878565"/>
            <a:ext cx="1257923" cy="346249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>
              <a:defRPr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美洲</a:t>
            </a:r>
            <a:endParaRPr lang="zh-CN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-22628" y="2445234"/>
            <a:ext cx="1257923" cy="484748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欧洲</a:t>
            </a:r>
          </a:p>
        </p:txBody>
      </p:sp>
      <p:sp>
        <p:nvSpPr>
          <p:cNvPr id="64" name="矩形 63"/>
          <p:cNvSpPr/>
          <p:nvPr/>
        </p:nvSpPr>
        <p:spPr>
          <a:xfrm>
            <a:off x="-33562" y="3088782"/>
            <a:ext cx="1257923" cy="484748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亚洲</a:t>
            </a:r>
          </a:p>
        </p:txBody>
      </p:sp>
      <p:sp>
        <p:nvSpPr>
          <p:cNvPr id="29" name="矩形 28"/>
          <p:cNvSpPr/>
          <p:nvPr userDrawn="1"/>
        </p:nvSpPr>
        <p:spPr>
          <a:xfrm>
            <a:off x="0" y="3002030"/>
            <a:ext cx="1463472" cy="655796"/>
          </a:xfrm>
          <a:prstGeom prst="rect">
            <a:avLst/>
          </a:prstGeom>
          <a:solidFill>
            <a:srgbClr val="4144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亚洲</a:t>
            </a:r>
          </a:p>
        </p:txBody>
      </p:sp>
      <p:sp>
        <p:nvSpPr>
          <p:cNvPr id="35" name="矩形 34"/>
          <p:cNvSpPr/>
          <p:nvPr/>
        </p:nvSpPr>
        <p:spPr>
          <a:xfrm>
            <a:off x="-33562" y="3858682"/>
            <a:ext cx="1512224" cy="346249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>
              <a:defRPr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大洋洲与非洲</a:t>
            </a:r>
            <a:endParaRPr lang="zh-CN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1" name="直接连接符 40"/>
          <p:cNvCxnSpPr/>
          <p:nvPr/>
        </p:nvCxnSpPr>
        <p:spPr>
          <a:xfrm>
            <a:off x="46318" y="2979939"/>
            <a:ext cx="12687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/>
        </p:nvCxnSpPr>
        <p:spPr>
          <a:xfrm>
            <a:off x="46318" y="3665738"/>
            <a:ext cx="12687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/>
        </p:nvCxnSpPr>
        <p:spPr>
          <a:xfrm>
            <a:off x="46318" y="4373309"/>
            <a:ext cx="12687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>
            <a:off x="46318" y="1656009"/>
            <a:ext cx="12687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/>
          <p:cNvSpPr/>
          <p:nvPr/>
        </p:nvSpPr>
        <p:spPr>
          <a:xfrm>
            <a:off x="134571" y="1220826"/>
            <a:ext cx="1257923" cy="346249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>
              <a:defRPr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文化因素</a:t>
            </a:r>
            <a:endParaRPr lang="zh-CN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2" name="直接连接符 21"/>
          <p:cNvCxnSpPr/>
          <p:nvPr/>
        </p:nvCxnSpPr>
        <p:spPr>
          <a:xfrm>
            <a:off x="88170" y="1109447"/>
            <a:ext cx="12687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圆角矩形 4"/>
          <p:cNvSpPr/>
          <p:nvPr/>
        </p:nvSpPr>
        <p:spPr>
          <a:xfrm>
            <a:off x="2462084" y="867140"/>
            <a:ext cx="4352374" cy="369786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lvl="0">
              <a:spcBef>
                <a:spcPct val="0"/>
              </a:spcBef>
            </a:pPr>
            <a:r>
              <a:rPr lang="zh-CN" altLang="en-US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四、阿拉伯商人的谈判风格、礼仪及禁忌</a:t>
            </a:r>
          </a:p>
        </p:txBody>
      </p:sp>
      <p:cxnSp>
        <p:nvCxnSpPr>
          <p:cNvPr id="45" name="曲线连接符 44"/>
          <p:cNvCxnSpPr>
            <a:endCxn id="5" idx="1"/>
          </p:cNvCxnSpPr>
          <p:nvPr/>
        </p:nvCxnSpPr>
        <p:spPr>
          <a:xfrm rot="5400000" flipH="1" flipV="1">
            <a:off x="774673" y="1718206"/>
            <a:ext cx="2353583" cy="1021240"/>
          </a:xfrm>
          <a:prstGeom prst="curvedConnector2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4"/>
          <p:cNvSpPr txBox="1"/>
          <p:nvPr/>
        </p:nvSpPr>
        <p:spPr>
          <a:xfrm>
            <a:off x="1935315" y="1160355"/>
            <a:ext cx="6705574" cy="3947234"/>
          </a:xfrm>
          <a:prstGeom prst="rect">
            <a:avLst/>
          </a:prstGeom>
          <a:noFill/>
          <a:ln w="9525">
            <a:noFill/>
          </a:ln>
        </p:spPr>
        <p:txBody>
          <a:bodyPr wrap="square" lIns="68580" tIns="34290" rIns="68580" bIns="3429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indent="0">
              <a:lnSpc>
                <a:spcPct val="200000"/>
              </a:lnSpc>
              <a:spcBef>
                <a:spcPct val="0"/>
              </a:spcBef>
              <a:buNone/>
            </a:pP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（一）阿拉伯商人的</a:t>
            </a:r>
            <a:r>
              <a:rPr lang="zh-CN" altLang="en-US" sz="1800" b="1" u="sng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谈判风格</a:t>
            </a:r>
          </a:p>
          <a:p>
            <a:pPr marL="0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sz="1800" dirty="0">
                <a:latin typeface="楷体" panose="02010609060101010101" pitchFamily="49" charset="-122"/>
                <a:ea typeface="楷体" panose="02010609060101010101" pitchFamily="49" charset="-122"/>
              </a:rPr>
              <a:t>1.</a:t>
            </a:r>
            <a:r>
              <a:rPr lang="en-US" altLang="zh-CN" sz="1800" u="sng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家庭观念较强</a:t>
            </a:r>
            <a:r>
              <a:rPr lang="en-US" altLang="zh-CN" sz="1800" dirty="0">
                <a:latin typeface="楷体" panose="02010609060101010101" pitchFamily="49" charset="-122"/>
                <a:ea typeface="楷体" panose="02010609060101010101" pitchFamily="49" charset="-122"/>
              </a:rPr>
              <a:t>，性情固执而保守，脾气也很倔强，</a:t>
            </a:r>
            <a:r>
              <a:rPr lang="en-US" altLang="zh-CN" sz="1800" u="sng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重朋友义气</a:t>
            </a:r>
            <a:endParaRPr lang="en-US" altLang="zh-CN" sz="1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sz="1800" dirty="0">
                <a:latin typeface="楷体" panose="02010609060101010101" pitchFamily="49" charset="-122"/>
                <a:ea typeface="楷体" panose="02010609060101010101" pitchFamily="49" charset="-122"/>
              </a:rPr>
              <a:t>2.看重</a:t>
            </a:r>
            <a:r>
              <a:rPr lang="en-US" altLang="zh-CN" sz="1800" u="sng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信誉</a:t>
            </a:r>
            <a:r>
              <a:rPr lang="en-US" altLang="zh-CN" sz="1800" dirty="0">
                <a:latin typeface="楷体" panose="02010609060101010101" pitchFamily="49" charset="-122"/>
                <a:ea typeface="楷体" panose="02010609060101010101" pitchFamily="49" charset="-122"/>
              </a:rPr>
              <a:t>，必须首先赢得他们的好感和信任。</a:t>
            </a:r>
          </a:p>
          <a:p>
            <a:pPr marL="0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sz="1800" dirty="0">
                <a:latin typeface="楷体" panose="02010609060101010101" pitchFamily="49" charset="-122"/>
                <a:ea typeface="楷体" panose="02010609060101010101" pitchFamily="49" charset="-122"/>
              </a:rPr>
              <a:t>3.谈判节奏较缓慢。</a:t>
            </a:r>
          </a:p>
          <a:p>
            <a:pPr marL="0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sz="1800" dirty="0">
                <a:latin typeface="楷体" panose="02010609060101010101" pitchFamily="49" charset="-122"/>
                <a:ea typeface="楷体" panose="02010609060101010101" pitchFamily="49" charset="-122"/>
              </a:rPr>
              <a:t>4.商业活动都必须通过阿拉伯</a:t>
            </a:r>
            <a:r>
              <a:rPr lang="en-US" altLang="zh-CN" sz="1800" u="sng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代理商</a:t>
            </a:r>
            <a:r>
              <a:rPr lang="en-US" altLang="zh-CN" sz="1800" dirty="0">
                <a:latin typeface="楷体" panose="02010609060101010101" pitchFamily="49" charset="-122"/>
                <a:ea typeface="楷体" panose="02010609060101010101" pitchFamily="49" charset="-122"/>
              </a:rPr>
              <a:t>来开展。</a:t>
            </a:r>
          </a:p>
          <a:p>
            <a:pPr marL="0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sz="1800" dirty="0">
                <a:latin typeface="楷体" panose="02010609060101010101" pitchFamily="49" charset="-122"/>
                <a:ea typeface="楷体" panose="02010609060101010101" pitchFamily="49" charset="-122"/>
              </a:rPr>
              <a:t>5.极</a:t>
            </a:r>
            <a:r>
              <a:rPr lang="en-US" altLang="zh-CN" sz="1800" u="sng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爱讨价还价</a:t>
            </a:r>
            <a:r>
              <a:rPr lang="en-US" altLang="zh-CN" sz="1800" dirty="0"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</a:p>
          <a:p>
            <a:pPr marL="0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sz="1800" dirty="0">
                <a:latin typeface="楷体" panose="02010609060101010101" pitchFamily="49" charset="-122"/>
                <a:ea typeface="楷体" panose="02010609060101010101" pitchFamily="49" charset="-122"/>
              </a:rPr>
              <a:t>6.</a:t>
            </a:r>
            <a:r>
              <a:rPr lang="en-US" altLang="zh-CN" sz="1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注重</a:t>
            </a:r>
            <a:r>
              <a:rPr lang="en-US" altLang="zh-CN" sz="1800" u="sng" dirty="0" smtClean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小团体</a:t>
            </a:r>
            <a:r>
              <a:rPr lang="en-US" altLang="zh-CN" sz="1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和</a:t>
            </a:r>
            <a:r>
              <a:rPr lang="en-US" altLang="zh-CN" sz="1800" u="sng" dirty="0" smtClean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个人利益</a:t>
            </a:r>
          </a:p>
          <a:p>
            <a:pPr marL="0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sz="1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7.</a:t>
            </a:r>
            <a:r>
              <a:rPr lang="zh-CN" altLang="en-US" sz="1800" dirty="0">
                <a:latin typeface="楷体" panose="02010609060101010101" pitchFamily="49" charset="-122"/>
                <a:ea typeface="楷体" panose="02010609060101010101" pitchFamily="49" charset="-122"/>
              </a:rPr>
              <a:t>商业交往中习惯用“</a:t>
            </a:r>
            <a:r>
              <a:rPr lang="en-US" altLang="zh-CN" sz="1800" u="sng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IBM</a:t>
            </a:r>
            <a:r>
              <a:rPr lang="zh-CN" altLang="en-US" sz="1800" dirty="0">
                <a:latin typeface="楷体" panose="02010609060101010101" pitchFamily="49" charset="-122"/>
                <a:ea typeface="楷体" panose="02010609060101010101" pitchFamily="49" charset="-122"/>
              </a:rPr>
              <a:t>”，指阿拉伯语中分别以</a:t>
            </a:r>
            <a:r>
              <a:rPr lang="en-US" altLang="zh-CN" sz="1800" dirty="0">
                <a:latin typeface="楷体" panose="02010609060101010101" pitchFamily="49" charset="-122"/>
                <a:ea typeface="楷体" panose="02010609060101010101" pitchFamily="49" charset="-122"/>
              </a:rPr>
              <a:t>I,B,M</a:t>
            </a:r>
            <a:r>
              <a:rPr lang="zh-CN" altLang="en-US" sz="1800" dirty="0">
                <a:latin typeface="楷体" panose="02010609060101010101" pitchFamily="49" charset="-122"/>
                <a:ea typeface="楷体" panose="02010609060101010101" pitchFamily="49" charset="-122"/>
              </a:rPr>
              <a:t>开头的三个词语（“神的意志”“明天再谈”“不要介意”</a:t>
            </a:r>
            <a:r>
              <a:rPr lang="zh-CN" altLang="en-US" sz="1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）</a:t>
            </a:r>
            <a:endParaRPr lang="en-US" altLang="zh-CN" sz="18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4" name="五边形 23"/>
          <p:cNvSpPr/>
          <p:nvPr/>
        </p:nvSpPr>
        <p:spPr>
          <a:xfrm flipH="1">
            <a:off x="5180604" y="1373325"/>
            <a:ext cx="1888023" cy="288269"/>
          </a:xfrm>
          <a:prstGeom prst="homePlat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选择</a:t>
            </a:r>
            <a:r>
              <a:rPr lang="en-US" altLang="zh-CN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案例分析</a:t>
            </a:r>
          </a:p>
        </p:txBody>
      </p:sp>
      <p:pic>
        <p:nvPicPr>
          <p:cNvPr id="25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19"/>
          <a:stretch/>
        </p:blipFill>
        <p:spPr bwMode="auto">
          <a:xfrm>
            <a:off x="7337311" y="30138"/>
            <a:ext cx="1774031" cy="1128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6" name="圆角矩形 25"/>
          <p:cNvSpPr/>
          <p:nvPr/>
        </p:nvSpPr>
        <p:spPr>
          <a:xfrm>
            <a:off x="8374059" y="697097"/>
            <a:ext cx="399964" cy="248747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43"/>
          <p:cNvSpPr txBox="1"/>
          <p:nvPr/>
        </p:nvSpPr>
        <p:spPr>
          <a:xfrm>
            <a:off x="1507462" y="133715"/>
            <a:ext cx="6632246" cy="438582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6.4 </a:t>
            </a:r>
            <a:r>
              <a:rPr lang="zh-CN" altLang="en-US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亚洲商人的谈判风格、礼仪与禁忌</a:t>
            </a: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8" name="文本框 43"/>
          <p:cNvSpPr txBox="1"/>
          <p:nvPr/>
        </p:nvSpPr>
        <p:spPr>
          <a:xfrm>
            <a:off x="11392" y="12700"/>
            <a:ext cx="3887508" cy="238527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1100" dirty="0" smtClean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6.4.4  </a:t>
            </a:r>
            <a:r>
              <a:rPr lang="zh-CN" altLang="en-US" sz="1100" dirty="0" smtClean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阿拉伯商人</a:t>
            </a:r>
            <a:r>
              <a:rPr lang="zh-CN" altLang="en-US" sz="1100" dirty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的谈判风格、礼仪与禁忌</a:t>
            </a:r>
          </a:p>
        </p:txBody>
      </p:sp>
    </p:spTree>
    <p:extLst>
      <p:ext uri="{BB962C8B-B14F-4D97-AF65-F5344CB8AC3E}">
        <p14:creationId xmlns:p14="http://schemas.microsoft.com/office/powerpoint/2010/main" val="3481034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直接连接符 27"/>
          <p:cNvCxnSpPr/>
          <p:nvPr/>
        </p:nvCxnSpPr>
        <p:spPr>
          <a:xfrm>
            <a:off x="629841" y="687944"/>
            <a:ext cx="788431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标题 1"/>
          <p:cNvSpPr>
            <a:spLocks noGrp="1"/>
          </p:cNvSpPr>
          <p:nvPr/>
        </p:nvSpPr>
        <p:spPr>
          <a:xfrm>
            <a:off x="723900" y="-25241"/>
            <a:ext cx="7886700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sz="2100" b="1" dirty="0">
                <a:latin typeface="微软雅黑" panose="020B0503020204020204" charset="-122"/>
                <a:ea typeface="微软雅黑" panose="020B0503020204020204" charset="-122"/>
                <a:cs typeface="+mn-cs"/>
              </a:rPr>
              <a:t>高效应试学习法</a:t>
            </a:r>
            <a:r>
              <a:rPr lang="zh-CN" altLang="en-US" sz="2100" b="1" dirty="0">
                <a:latin typeface="微软雅黑" panose="020B0503020204020204" charset="-122"/>
                <a:ea typeface="微软雅黑" panose="020B0503020204020204" charset="-122"/>
                <a:cs typeface="+mn-cs"/>
              </a:rPr>
              <a:t>：</a:t>
            </a:r>
            <a:r>
              <a:rPr sz="2100" b="1" dirty="0">
                <a:latin typeface="微软雅黑" panose="020B0503020204020204" charset="-122"/>
                <a:ea typeface="微软雅黑" panose="020B0503020204020204" charset="-122"/>
                <a:cs typeface="+mn-cs"/>
              </a:rPr>
              <a:t>提升你的考场实战应试能力</a:t>
            </a:r>
            <a:r>
              <a:rPr lang="en-US" altLang="zh-CN" sz="2100" b="1" dirty="0">
                <a:latin typeface="微软雅黑" panose="020B0503020204020204" charset="-122"/>
                <a:ea typeface="微软雅黑" panose="020B0503020204020204" charset="-122"/>
                <a:cs typeface="+mn-cs"/>
              </a:rPr>
              <a:t>——王明航</a:t>
            </a:r>
          </a:p>
        </p:txBody>
      </p:sp>
      <p:pic>
        <p:nvPicPr>
          <p:cNvPr id="3" name="图片 2" descr="王明航海报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900" y="701041"/>
            <a:ext cx="2476500" cy="440483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="" xmlns:a16="http://schemas.microsoft.com/office/drawing/2014/main" id="{61F03471-4CEE-499A-B984-5AF8EF8683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6073" y="1601167"/>
            <a:ext cx="2441275" cy="244127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3300973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4762" y="251226"/>
            <a:ext cx="1483424" cy="48922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sz="1500"/>
          </a:p>
        </p:txBody>
      </p:sp>
      <p:cxnSp>
        <p:nvCxnSpPr>
          <p:cNvPr id="9" name="直接连接符 8"/>
          <p:cNvCxnSpPr/>
          <p:nvPr/>
        </p:nvCxnSpPr>
        <p:spPr>
          <a:xfrm>
            <a:off x="1478662" y="618463"/>
            <a:ext cx="623404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五边形 10"/>
          <p:cNvSpPr/>
          <p:nvPr/>
        </p:nvSpPr>
        <p:spPr>
          <a:xfrm flipH="1">
            <a:off x="8404045" y="4462554"/>
            <a:ext cx="739955" cy="378042"/>
          </a:xfrm>
          <a:prstGeom prst="homePlate">
            <a:avLst/>
          </a:prstGeom>
          <a:solidFill>
            <a:schemeClr val="bg1">
              <a:lumMod val="50000"/>
            </a:schemeClr>
          </a:solidFill>
          <a:ln w="25400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fld id="{170C0C04-E408-48A9-82A4-3716296300DE}" type="slidenum">
              <a:rPr lang="zh-CN" altLang="en-US" sz="150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80</a:t>
            </a:fld>
            <a:endParaRPr lang="zh-CN" altLang="en-US" sz="1500" kern="0" dirty="0">
              <a:solidFill>
                <a:sysClr val="window" lastClr="FFFFFF"/>
              </a:solidFill>
              <a:latin typeface="Calibri"/>
              <a:ea typeface="宋体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46318" y="2260166"/>
            <a:ext cx="12687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矩形 59"/>
          <p:cNvSpPr/>
          <p:nvPr/>
        </p:nvSpPr>
        <p:spPr>
          <a:xfrm>
            <a:off x="-4763" y="1878565"/>
            <a:ext cx="1257923" cy="346249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>
              <a:defRPr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美洲</a:t>
            </a:r>
            <a:endParaRPr lang="zh-CN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-22628" y="2445234"/>
            <a:ext cx="1257923" cy="484748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欧洲</a:t>
            </a:r>
          </a:p>
        </p:txBody>
      </p:sp>
      <p:sp>
        <p:nvSpPr>
          <p:cNvPr id="64" name="矩形 63"/>
          <p:cNvSpPr/>
          <p:nvPr/>
        </p:nvSpPr>
        <p:spPr>
          <a:xfrm>
            <a:off x="-33562" y="3088782"/>
            <a:ext cx="1257923" cy="484748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亚洲</a:t>
            </a:r>
          </a:p>
        </p:txBody>
      </p:sp>
      <p:sp>
        <p:nvSpPr>
          <p:cNvPr id="29" name="矩形 28"/>
          <p:cNvSpPr/>
          <p:nvPr userDrawn="1"/>
        </p:nvSpPr>
        <p:spPr>
          <a:xfrm>
            <a:off x="0" y="3002030"/>
            <a:ext cx="1463472" cy="655796"/>
          </a:xfrm>
          <a:prstGeom prst="rect">
            <a:avLst/>
          </a:prstGeom>
          <a:solidFill>
            <a:srgbClr val="4144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亚洲</a:t>
            </a:r>
          </a:p>
        </p:txBody>
      </p:sp>
      <p:sp>
        <p:nvSpPr>
          <p:cNvPr id="35" name="矩形 34"/>
          <p:cNvSpPr/>
          <p:nvPr/>
        </p:nvSpPr>
        <p:spPr>
          <a:xfrm>
            <a:off x="-33562" y="3858682"/>
            <a:ext cx="1512224" cy="346249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>
              <a:defRPr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大洋洲与非洲</a:t>
            </a:r>
            <a:endParaRPr lang="zh-CN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1" name="直接连接符 40"/>
          <p:cNvCxnSpPr/>
          <p:nvPr/>
        </p:nvCxnSpPr>
        <p:spPr>
          <a:xfrm>
            <a:off x="46318" y="2979939"/>
            <a:ext cx="12687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/>
        </p:nvCxnSpPr>
        <p:spPr>
          <a:xfrm>
            <a:off x="46318" y="3665738"/>
            <a:ext cx="12687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/>
        </p:nvCxnSpPr>
        <p:spPr>
          <a:xfrm>
            <a:off x="46318" y="4373309"/>
            <a:ext cx="12687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>
            <a:off x="46318" y="1656009"/>
            <a:ext cx="12687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/>
          <p:cNvSpPr/>
          <p:nvPr/>
        </p:nvSpPr>
        <p:spPr>
          <a:xfrm>
            <a:off x="134571" y="1220826"/>
            <a:ext cx="1257923" cy="346249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>
              <a:defRPr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文化因素</a:t>
            </a:r>
            <a:endParaRPr lang="zh-CN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2" name="直接连接符 21"/>
          <p:cNvCxnSpPr/>
          <p:nvPr/>
        </p:nvCxnSpPr>
        <p:spPr>
          <a:xfrm>
            <a:off x="88170" y="1109447"/>
            <a:ext cx="12687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圆角矩形 4"/>
          <p:cNvSpPr/>
          <p:nvPr/>
        </p:nvSpPr>
        <p:spPr>
          <a:xfrm>
            <a:off x="2462084" y="867140"/>
            <a:ext cx="4308831" cy="369786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lvl="0">
              <a:spcBef>
                <a:spcPct val="0"/>
              </a:spcBef>
            </a:pPr>
            <a:r>
              <a:rPr lang="zh-CN" altLang="en-US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四、阿拉伯商人的谈判风格、礼仪及禁忌</a:t>
            </a:r>
          </a:p>
        </p:txBody>
      </p:sp>
      <p:cxnSp>
        <p:nvCxnSpPr>
          <p:cNvPr id="45" name="曲线连接符 44"/>
          <p:cNvCxnSpPr>
            <a:endCxn id="5" idx="1"/>
          </p:cNvCxnSpPr>
          <p:nvPr/>
        </p:nvCxnSpPr>
        <p:spPr>
          <a:xfrm rot="5400000" flipH="1" flipV="1">
            <a:off x="774673" y="1718205"/>
            <a:ext cx="2353583" cy="1021240"/>
          </a:xfrm>
          <a:prstGeom prst="curvedConnector2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4"/>
          <p:cNvSpPr txBox="1"/>
          <p:nvPr/>
        </p:nvSpPr>
        <p:spPr>
          <a:xfrm>
            <a:off x="1935315" y="1312760"/>
            <a:ext cx="6705574" cy="2285241"/>
          </a:xfrm>
          <a:prstGeom prst="rect">
            <a:avLst/>
          </a:prstGeom>
          <a:noFill/>
          <a:ln w="9525">
            <a:noFill/>
          </a:ln>
        </p:spPr>
        <p:txBody>
          <a:bodyPr wrap="square" lIns="68580" tIns="34290" rIns="68580" bIns="3429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indent="0">
              <a:lnSpc>
                <a:spcPct val="200000"/>
              </a:lnSpc>
              <a:spcBef>
                <a:spcPct val="0"/>
              </a:spcBef>
              <a:buNone/>
            </a:pP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（二）阿拉伯商人的谈判</a:t>
            </a:r>
            <a:r>
              <a:rPr lang="zh-CN" altLang="en-US" sz="1800" b="1" u="sng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礼仪及禁忌</a:t>
            </a:r>
            <a:endParaRPr lang="en-US" altLang="zh-CN" sz="1800" b="1" u="sng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0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sz="1800" dirty="0">
                <a:latin typeface="楷体" panose="02010609060101010101" pitchFamily="49" charset="-122"/>
                <a:ea typeface="楷体" panose="02010609060101010101" pitchFamily="49" charset="-122"/>
              </a:rPr>
              <a:t>1.不轻易相信别人，家庭观念很重，</a:t>
            </a:r>
            <a:r>
              <a:rPr lang="en-US" altLang="zh-CN" sz="1800" u="sng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等级观念森严</a:t>
            </a:r>
            <a:endParaRPr lang="en-US" altLang="zh-CN" sz="1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sz="1800" dirty="0">
                <a:latin typeface="楷体" panose="02010609060101010101" pitchFamily="49" charset="-122"/>
                <a:ea typeface="楷体" panose="02010609060101010101" pitchFamily="49" charset="-122"/>
              </a:rPr>
              <a:t>2.</a:t>
            </a:r>
            <a:r>
              <a:rPr lang="en-US" altLang="zh-CN" sz="1800" u="sng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不喜欢</a:t>
            </a:r>
            <a:r>
              <a:rPr lang="en-US" altLang="zh-CN" sz="1800" dirty="0">
                <a:latin typeface="楷体" panose="02010609060101010101" pitchFamily="49" charset="-122"/>
                <a:ea typeface="楷体" panose="02010609060101010101" pitchFamily="49" charset="-122"/>
              </a:rPr>
              <a:t>和外人谈论</a:t>
            </a:r>
            <a:r>
              <a:rPr lang="en-US" altLang="zh-CN" sz="1800" u="sng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政治和宗教</a:t>
            </a:r>
            <a:r>
              <a:rPr lang="en-US" altLang="zh-CN" sz="1800" dirty="0">
                <a:latin typeface="楷体" panose="02010609060101010101" pitchFamily="49" charset="-122"/>
                <a:ea typeface="楷体" panose="02010609060101010101" pitchFamily="49" charset="-122"/>
              </a:rPr>
              <a:t>    </a:t>
            </a:r>
          </a:p>
          <a:p>
            <a:pPr marL="0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sz="1800" dirty="0">
                <a:latin typeface="楷体" panose="02010609060101010101" pitchFamily="49" charset="-122"/>
                <a:ea typeface="楷体" panose="02010609060101010101" pitchFamily="49" charset="-122"/>
              </a:rPr>
              <a:t>3.要尊重对方的</a:t>
            </a:r>
            <a:r>
              <a:rPr lang="en-US" altLang="zh-CN" sz="1800" u="sng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教义</a:t>
            </a:r>
            <a:r>
              <a:rPr lang="en-US" altLang="zh-CN" sz="1800" dirty="0">
                <a:latin typeface="楷体" panose="02010609060101010101" pitchFamily="49" charset="-122"/>
                <a:ea typeface="楷体" panose="02010609060101010101" pitchFamily="49" charset="-122"/>
              </a:rPr>
              <a:t>与习俗</a:t>
            </a:r>
          </a:p>
          <a:p>
            <a:pPr marL="0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sz="1800" dirty="0">
                <a:latin typeface="楷体" panose="02010609060101010101" pitchFamily="49" charset="-122"/>
                <a:ea typeface="楷体" panose="02010609060101010101" pitchFamily="49" charset="-122"/>
              </a:rPr>
              <a:t>4.与伊斯兰教徒交谈时，要</a:t>
            </a:r>
            <a:r>
              <a:rPr lang="en-US" altLang="zh-CN" sz="1800" u="sng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注意适当的称谓</a:t>
            </a:r>
            <a:r>
              <a:rPr lang="en-US" altLang="zh-CN" sz="1800" dirty="0">
                <a:latin typeface="楷体" panose="02010609060101010101" pitchFamily="49" charset="-122"/>
                <a:ea typeface="楷体" panose="02010609060101010101" pitchFamily="49" charset="-122"/>
              </a:rPr>
              <a:t>，切勿乱叫外号</a:t>
            </a:r>
            <a:r>
              <a:rPr lang="en-US" altLang="zh-CN" sz="1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</a:p>
        </p:txBody>
      </p:sp>
      <p:sp>
        <p:nvSpPr>
          <p:cNvPr id="24" name="五边形 23"/>
          <p:cNvSpPr/>
          <p:nvPr/>
        </p:nvSpPr>
        <p:spPr>
          <a:xfrm flipH="1">
            <a:off x="6085115" y="1511875"/>
            <a:ext cx="1888023" cy="288269"/>
          </a:xfrm>
          <a:prstGeom prst="homePlat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选择</a:t>
            </a:r>
            <a:r>
              <a:rPr lang="en-US" altLang="zh-CN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案例分析</a:t>
            </a:r>
          </a:p>
        </p:txBody>
      </p:sp>
      <p:pic>
        <p:nvPicPr>
          <p:cNvPr id="25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19"/>
          <a:stretch/>
        </p:blipFill>
        <p:spPr bwMode="auto">
          <a:xfrm>
            <a:off x="7337311" y="30138"/>
            <a:ext cx="1774031" cy="1128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6" name="圆角矩形 25"/>
          <p:cNvSpPr/>
          <p:nvPr/>
        </p:nvSpPr>
        <p:spPr>
          <a:xfrm>
            <a:off x="8374059" y="697097"/>
            <a:ext cx="399964" cy="248747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43"/>
          <p:cNvSpPr txBox="1"/>
          <p:nvPr/>
        </p:nvSpPr>
        <p:spPr>
          <a:xfrm>
            <a:off x="1507462" y="133715"/>
            <a:ext cx="6632246" cy="438582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6.4 </a:t>
            </a:r>
            <a:r>
              <a:rPr lang="zh-CN" altLang="en-US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亚洲商人的谈判风格、礼仪与禁忌</a:t>
            </a: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8" name="文本框 43"/>
          <p:cNvSpPr txBox="1"/>
          <p:nvPr/>
        </p:nvSpPr>
        <p:spPr>
          <a:xfrm>
            <a:off x="11392" y="12700"/>
            <a:ext cx="3887508" cy="238527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1100" dirty="0" smtClean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6.4.4  </a:t>
            </a:r>
            <a:r>
              <a:rPr lang="zh-CN" altLang="en-US" sz="1100" dirty="0" smtClean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阿拉伯商人</a:t>
            </a:r>
            <a:r>
              <a:rPr lang="zh-CN" altLang="en-US" sz="1100" dirty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的谈判风格、礼仪与禁忌</a:t>
            </a:r>
          </a:p>
        </p:txBody>
      </p:sp>
    </p:spTree>
    <p:extLst>
      <p:ext uri="{BB962C8B-B14F-4D97-AF65-F5344CB8AC3E}">
        <p14:creationId xmlns:p14="http://schemas.microsoft.com/office/powerpoint/2010/main" val="2965928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4762" y="251226"/>
            <a:ext cx="1483424" cy="48922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sz="1500"/>
          </a:p>
        </p:txBody>
      </p:sp>
      <p:cxnSp>
        <p:nvCxnSpPr>
          <p:cNvPr id="9" name="直接连接符 8"/>
          <p:cNvCxnSpPr/>
          <p:nvPr/>
        </p:nvCxnSpPr>
        <p:spPr>
          <a:xfrm>
            <a:off x="1478662" y="618463"/>
            <a:ext cx="623404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五边形 10"/>
          <p:cNvSpPr/>
          <p:nvPr/>
        </p:nvSpPr>
        <p:spPr>
          <a:xfrm flipH="1">
            <a:off x="8404045" y="4462554"/>
            <a:ext cx="739955" cy="378042"/>
          </a:xfrm>
          <a:prstGeom prst="homePlate">
            <a:avLst/>
          </a:prstGeom>
          <a:solidFill>
            <a:schemeClr val="bg1">
              <a:lumMod val="50000"/>
            </a:schemeClr>
          </a:solidFill>
          <a:ln w="25400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fld id="{170C0C04-E408-48A9-82A4-3716296300DE}" type="slidenum">
              <a:rPr lang="zh-CN" altLang="en-US" sz="150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81</a:t>
            </a:fld>
            <a:endParaRPr lang="zh-CN" altLang="en-US" sz="1500" kern="0" dirty="0">
              <a:solidFill>
                <a:sysClr val="window" lastClr="FFFFFF"/>
              </a:solidFill>
              <a:latin typeface="Calibri"/>
              <a:ea typeface="宋体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46318" y="2260166"/>
            <a:ext cx="12687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矩形 59"/>
          <p:cNvSpPr/>
          <p:nvPr/>
        </p:nvSpPr>
        <p:spPr>
          <a:xfrm>
            <a:off x="-4763" y="1878565"/>
            <a:ext cx="1257923" cy="346249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>
              <a:defRPr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美洲</a:t>
            </a:r>
            <a:endParaRPr lang="zh-CN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-22628" y="2445234"/>
            <a:ext cx="1257923" cy="484748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欧洲</a:t>
            </a:r>
          </a:p>
        </p:txBody>
      </p:sp>
      <p:sp>
        <p:nvSpPr>
          <p:cNvPr id="64" name="矩形 63"/>
          <p:cNvSpPr/>
          <p:nvPr/>
        </p:nvSpPr>
        <p:spPr>
          <a:xfrm>
            <a:off x="-33562" y="3088782"/>
            <a:ext cx="1257923" cy="484748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亚洲</a:t>
            </a:r>
          </a:p>
        </p:txBody>
      </p:sp>
      <p:sp>
        <p:nvSpPr>
          <p:cNvPr id="29" name="矩形 28"/>
          <p:cNvSpPr/>
          <p:nvPr userDrawn="1"/>
        </p:nvSpPr>
        <p:spPr>
          <a:xfrm>
            <a:off x="0" y="3002030"/>
            <a:ext cx="1463472" cy="655796"/>
          </a:xfrm>
          <a:prstGeom prst="rect">
            <a:avLst/>
          </a:prstGeom>
          <a:solidFill>
            <a:srgbClr val="4144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亚洲</a:t>
            </a:r>
          </a:p>
        </p:txBody>
      </p:sp>
      <p:sp>
        <p:nvSpPr>
          <p:cNvPr id="35" name="矩形 34"/>
          <p:cNvSpPr/>
          <p:nvPr/>
        </p:nvSpPr>
        <p:spPr>
          <a:xfrm>
            <a:off x="-33562" y="3858682"/>
            <a:ext cx="1512224" cy="346249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>
              <a:defRPr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大洋洲与非洲</a:t>
            </a:r>
            <a:endParaRPr lang="zh-CN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1" name="直接连接符 40"/>
          <p:cNvCxnSpPr/>
          <p:nvPr/>
        </p:nvCxnSpPr>
        <p:spPr>
          <a:xfrm>
            <a:off x="46318" y="2979939"/>
            <a:ext cx="12687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/>
        </p:nvCxnSpPr>
        <p:spPr>
          <a:xfrm>
            <a:off x="46318" y="3665738"/>
            <a:ext cx="12687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/>
        </p:nvCxnSpPr>
        <p:spPr>
          <a:xfrm>
            <a:off x="46318" y="4373309"/>
            <a:ext cx="12687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>
            <a:off x="46318" y="1656009"/>
            <a:ext cx="12687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/>
          <p:cNvSpPr/>
          <p:nvPr/>
        </p:nvSpPr>
        <p:spPr>
          <a:xfrm>
            <a:off x="134571" y="1220826"/>
            <a:ext cx="1257923" cy="346249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>
              <a:defRPr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文化因素</a:t>
            </a:r>
            <a:endParaRPr lang="zh-CN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2" name="直接连接符 21"/>
          <p:cNvCxnSpPr/>
          <p:nvPr/>
        </p:nvCxnSpPr>
        <p:spPr>
          <a:xfrm>
            <a:off x="88170" y="1109447"/>
            <a:ext cx="12687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圆角矩形 4"/>
          <p:cNvSpPr/>
          <p:nvPr/>
        </p:nvSpPr>
        <p:spPr>
          <a:xfrm>
            <a:off x="2462084" y="867140"/>
            <a:ext cx="3949602" cy="369786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lvl="0">
              <a:spcBef>
                <a:spcPct val="0"/>
              </a:spcBef>
            </a:pPr>
            <a:r>
              <a:rPr lang="zh-CN" altLang="en-US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五、犹太商人谈判风格、礼仪及禁忌</a:t>
            </a:r>
          </a:p>
        </p:txBody>
      </p:sp>
      <p:cxnSp>
        <p:nvCxnSpPr>
          <p:cNvPr id="45" name="曲线连接符 44"/>
          <p:cNvCxnSpPr>
            <a:endCxn id="5" idx="1"/>
          </p:cNvCxnSpPr>
          <p:nvPr/>
        </p:nvCxnSpPr>
        <p:spPr>
          <a:xfrm rot="5400000" flipH="1" flipV="1">
            <a:off x="774673" y="1718205"/>
            <a:ext cx="2353583" cy="1021240"/>
          </a:xfrm>
          <a:prstGeom prst="curvedConnector2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4"/>
          <p:cNvSpPr txBox="1"/>
          <p:nvPr/>
        </p:nvSpPr>
        <p:spPr>
          <a:xfrm>
            <a:off x="2462085" y="1642690"/>
            <a:ext cx="5677623" cy="2562240"/>
          </a:xfrm>
          <a:prstGeom prst="rect">
            <a:avLst/>
          </a:prstGeom>
          <a:noFill/>
          <a:ln w="9525">
            <a:noFill/>
          </a:ln>
        </p:spPr>
        <p:txBody>
          <a:bodyPr wrap="square" lIns="68580" tIns="34290" rIns="68580" bIns="3429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sz="1800" dirty="0">
                <a:latin typeface="楷体" panose="02010609060101010101" pitchFamily="49" charset="-122"/>
                <a:ea typeface="楷体" panose="02010609060101010101" pitchFamily="49" charset="-122"/>
              </a:rPr>
              <a:t>1.</a:t>
            </a:r>
            <a:r>
              <a:rPr lang="en-US" altLang="zh-CN" sz="1800" u="sng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男人赚钱，女人花钱</a:t>
            </a:r>
          </a:p>
          <a:p>
            <a:pPr marL="0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sz="1800" dirty="0">
                <a:latin typeface="楷体" panose="02010609060101010101" pitchFamily="49" charset="-122"/>
                <a:ea typeface="楷体" panose="02010609060101010101" pitchFamily="49" charset="-122"/>
              </a:rPr>
              <a:t>2.要做生意，就必须在</a:t>
            </a:r>
            <a:r>
              <a:rPr lang="en-US" altLang="zh-CN" sz="1800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女人</a:t>
            </a:r>
            <a:r>
              <a:rPr lang="en-US" altLang="zh-CN" sz="1800" dirty="0">
                <a:latin typeface="楷体" panose="02010609060101010101" pitchFamily="49" charset="-122"/>
                <a:ea typeface="楷体" panose="02010609060101010101" pitchFamily="49" charset="-122"/>
              </a:rPr>
              <a:t>身上和</a:t>
            </a:r>
            <a:r>
              <a:rPr lang="en-US" altLang="zh-CN" sz="1800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吃</a:t>
            </a:r>
            <a:r>
              <a:rPr lang="en-US" altLang="zh-CN" sz="1800" dirty="0">
                <a:latin typeface="楷体" panose="02010609060101010101" pitchFamily="49" charset="-122"/>
                <a:ea typeface="楷体" panose="02010609060101010101" pitchFamily="49" charset="-122"/>
              </a:rPr>
              <a:t>上动脑筋</a:t>
            </a:r>
          </a:p>
          <a:p>
            <a:pPr marL="0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sz="1800" dirty="0">
                <a:latin typeface="楷体" panose="02010609060101010101" pitchFamily="49" charset="-122"/>
                <a:ea typeface="楷体" panose="02010609060101010101" pitchFamily="49" charset="-122"/>
              </a:rPr>
              <a:t>3.关系网广泛而且坚固，他们</a:t>
            </a:r>
            <a:r>
              <a:rPr lang="en-US" altLang="zh-CN" sz="1800" u="sng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对外团结一致</a:t>
            </a:r>
          </a:p>
          <a:p>
            <a:pPr marL="0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sz="1800" dirty="0">
                <a:latin typeface="楷体" panose="02010609060101010101" pitchFamily="49" charset="-122"/>
                <a:ea typeface="楷体" panose="02010609060101010101" pitchFamily="49" charset="-122"/>
              </a:rPr>
              <a:t>4.对于不守信誉的行为不会宽容。</a:t>
            </a:r>
          </a:p>
          <a:p>
            <a:pPr marL="0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sz="1800" dirty="0">
                <a:latin typeface="楷体" panose="02010609060101010101" pitchFamily="49" charset="-122"/>
                <a:ea typeface="楷体" panose="02010609060101010101" pitchFamily="49" charset="-122"/>
              </a:rPr>
              <a:t>5</a:t>
            </a:r>
            <a:r>
              <a:rPr lang="en-US" altLang="zh-CN" sz="1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.</a:t>
            </a:r>
            <a:r>
              <a:rPr lang="zh-CN" altLang="en-US" sz="1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非常精明，交易条件比较苛刻，很难讨价还价</a:t>
            </a:r>
            <a:r>
              <a:rPr lang="en-US" altLang="zh-CN" sz="1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  <a:endParaRPr lang="en-US" altLang="zh-CN" sz="1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sz="1800" dirty="0">
                <a:latin typeface="楷体" panose="02010609060101010101" pitchFamily="49" charset="-122"/>
                <a:ea typeface="楷体" panose="02010609060101010101" pitchFamily="49" charset="-122"/>
              </a:rPr>
              <a:t>6.犹太商人</a:t>
            </a:r>
            <a:r>
              <a:rPr lang="en-US" altLang="zh-CN" sz="1800" u="sng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善变</a:t>
            </a:r>
            <a:r>
              <a:rPr lang="en-US" altLang="zh-CN" sz="1800" dirty="0">
                <a:latin typeface="楷体" panose="02010609060101010101" pitchFamily="49" charset="-122"/>
                <a:ea typeface="楷体" panose="02010609060101010101" pitchFamily="49" charset="-122"/>
              </a:rPr>
              <a:t>，并以此控制对方的心理。</a:t>
            </a:r>
          </a:p>
        </p:txBody>
      </p:sp>
      <p:pic>
        <p:nvPicPr>
          <p:cNvPr id="2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19"/>
          <a:stretch/>
        </p:blipFill>
        <p:spPr bwMode="auto">
          <a:xfrm>
            <a:off x="7337311" y="30138"/>
            <a:ext cx="1774031" cy="1128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" name="圆角矩形 24"/>
          <p:cNvSpPr/>
          <p:nvPr/>
        </p:nvSpPr>
        <p:spPr>
          <a:xfrm>
            <a:off x="8374058" y="910104"/>
            <a:ext cx="323628" cy="248747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43"/>
          <p:cNvSpPr txBox="1"/>
          <p:nvPr/>
        </p:nvSpPr>
        <p:spPr>
          <a:xfrm>
            <a:off x="1507462" y="133715"/>
            <a:ext cx="6632246" cy="438582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6.4 </a:t>
            </a:r>
            <a:r>
              <a:rPr lang="zh-CN" altLang="en-US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亚洲商人的谈判风格、礼仪与禁忌</a:t>
            </a: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7" name="文本框 43"/>
          <p:cNvSpPr txBox="1"/>
          <p:nvPr/>
        </p:nvSpPr>
        <p:spPr>
          <a:xfrm>
            <a:off x="11392" y="12700"/>
            <a:ext cx="3887508" cy="238527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1100" dirty="0" smtClean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6.4.5  </a:t>
            </a:r>
            <a:r>
              <a:rPr lang="zh-CN" altLang="en-US" sz="1100" dirty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犹太</a:t>
            </a:r>
            <a:r>
              <a:rPr lang="zh-CN" altLang="en-US" sz="1100" dirty="0" smtClean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商人</a:t>
            </a:r>
            <a:r>
              <a:rPr lang="zh-CN" altLang="en-US" sz="1100" dirty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的谈判风格、礼仪与禁忌</a:t>
            </a:r>
          </a:p>
        </p:txBody>
      </p:sp>
    </p:spTree>
    <p:extLst>
      <p:ext uri="{BB962C8B-B14F-4D97-AF65-F5344CB8AC3E}">
        <p14:creationId xmlns:p14="http://schemas.microsoft.com/office/powerpoint/2010/main" val="992658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 220"/>
          <p:cNvSpPr/>
          <p:nvPr/>
        </p:nvSpPr>
        <p:spPr>
          <a:xfrm>
            <a:off x="-476" y="227171"/>
            <a:ext cx="1969584" cy="400050"/>
          </a:xfrm>
          <a:prstGeom prst="homePlat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100" b="1" dirty="0">
                <a:solidFill>
                  <a:srgbClr val="FFFFFF"/>
                </a:solidFill>
                <a:latin typeface="方正启体简体" panose="03000509000000000000" charset="-122"/>
                <a:ea typeface="方正启体简体" panose="03000509000000000000" charset="-122"/>
              </a:rPr>
              <a:t>题目练习</a:t>
            </a:r>
          </a:p>
        </p:txBody>
      </p:sp>
      <p:sp>
        <p:nvSpPr>
          <p:cNvPr id="3" name="TextBox 6"/>
          <p:cNvSpPr txBox="1"/>
          <p:nvPr/>
        </p:nvSpPr>
        <p:spPr>
          <a:xfrm>
            <a:off x="492163" y="1065007"/>
            <a:ext cx="8229599" cy="2146742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在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商业交往中，习惯使用“</a:t>
            </a:r>
            <a:r>
              <a:rPr lang="en-US" altLang="zh-CN" sz="1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IBM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”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的谈判者是（ ） 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  <a:sym typeface="宋体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A: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犹太人</a:t>
            </a:r>
          </a:p>
          <a:p>
            <a:pPr>
              <a:lnSpc>
                <a:spcPct val="150000"/>
              </a:lnSpc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B: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大洋洲人 </a:t>
            </a:r>
          </a:p>
          <a:p>
            <a:pPr>
              <a:lnSpc>
                <a:spcPct val="150000"/>
              </a:lnSpc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C: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阿拉伯人</a:t>
            </a:r>
          </a:p>
          <a:p>
            <a:pPr>
              <a:lnSpc>
                <a:spcPct val="150000"/>
              </a:lnSpc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D: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西班牙人</a:t>
            </a:r>
          </a:p>
        </p:txBody>
      </p:sp>
    </p:spTree>
    <p:extLst>
      <p:ext uri="{BB962C8B-B14F-4D97-AF65-F5344CB8AC3E}">
        <p14:creationId xmlns:p14="http://schemas.microsoft.com/office/powerpoint/2010/main" val="3565954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 220"/>
          <p:cNvSpPr/>
          <p:nvPr/>
        </p:nvSpPr>
        <p:spPr>
          <a:xfrm>
            <a:off x="-476" y="227171"/>
            <a:ext cx="1969584" cy="400050"/>
          </a:xfrm>
          <a:prstGeom prst="homePlat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100" b="1" dirty="0">
                <a:solidFill>
                  <a:srgbClr val="FFFFFF"/>
                </a:solidFill>
                <a:latin typeface="方正启体简体" panose="03000509000000000000" charset="-122"/>
                <a:ea typeface="方正启体简体" panose="03000509000000000000" charset="-122"/>
              </a:rPr>
              <a:t>题目练习</a:t>
            </a:r>
          </a:p>
        </p:txBody>
      </p:sp>
      <p:sp>
        <p:nvSpPr>
          <p:cNvPr id="3" name="TextBox 6"/>
          <p:cNvSpPr txBox="1"/>
          <p:nvPr/>
        </p:nvSpPr>
        <p:spPr>
          <a:xfrm>
            <a:off x="492163" y="1065007"/>
            <a:ext cx="8229599" cy="2146742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在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商业交往中，习惯使用“</a:t>
            </a:r>
            <a:r>
              <a:rPr lang="en-US" altLang="zh-CN" sz="1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IBM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”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的谈判者是（ ） 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  <a:sym typeface="宋体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A: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犹太人</a:t>
            </a:r>
          </a:p>
          <a:p>
            <a:pPr>
              <a:lnSpc>
                <a:spcPct val="150000"/>
              </a:lnSpc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B: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大洋洲人 </a:t>
            </a:r>
          </a:p>
          <a:p>
            <a:pPr>
              <a:lnSpc>
                <a:spcPct val="150000"/>
              </a:lnSpc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C: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阿拉伯人</a:t>
            </a:r>
          </a:p>
          <a:p>
            <a:pPr>
              <a:lnSpc>
                <a:spcPct val="150000"/>
              </a:lnSpc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D: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西班牙人</a:t>
            </a:r>
          </a:p>
        </p:txBody>
      </p:sp>
      <p:sp>
        <p:nvSpPr>
          <p:cNvPr id="4" name="矩形 3"/>
          <p:cNvSpPr/>
          <p:nvPr/>
        </p:nvSpPr>
        <p:spPr>
          <a:xfrm>
            <a:off x="492163" y="3672784"/>
            <a:ext cx="7902164" cy="484748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答案：</a:t>
            </a:r>
            <a:r>
              <a:rPr lang="en-US" altLang="zh-CN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2787745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 220"/>
          <p:cNvSpPr/>
          <p:nvPr/>
        </p:nvSpPr>
        <p:spPr>
          <a:xfrm>
            <a:off x="-476" y="227171"/>
            <a:ext cx="1969584" cy="400050"/>
          </a:xfrm>
          <a:prstGeom prst="homePlat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100" b="1" dirty="0">
                <a:solidFill>
                  <a:srgbClr val="FFFFFF"/>
                </a:solidFill>
                <a:latin typeface="方正启体简体" panose="03000509000000000000" charset="-122"/>
                <a:ea typeface="方正启体简体" panose="03000509000000000000" charset="-122"/>
              </a:rPr>
              <a:t>题目练习</a:t>
            </a:r>
          </a:p>
        </p:txBody>
      </p:sp>
      <p:sp>
        <p:nvSpPr>
          <p:cNvPr id="3" name="TextBox 6"/>
          <p:cNvSpPr txBox="1"/>
          <p:nvPr/>
        </p:nvSpPr>
        <p:spPr>
          <a:xfrm>
            <a:off x="492163" y="1065008"/>
            <a:ext cx="8229599" cy="256224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以下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有关犹太商人谈判风格的说法正确的有（ ） 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  <a:sym typeface="宋体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A: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善变</a:t>
            </a:r>
          </a:p>
          <a:p>
            <a:pPr>
              <a:lnSpc>
                <a:spcPct val="150000"/>
              </a:lnSpc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B: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友好而坦诚 </a:t>
            </a:r>
          </a:p>
          <a:p>
            <a:pPr>
              <a:lnSpc>
                <a:spcPct val="150000"/>
              </a:lnSpc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C: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交易条件比较苛刻</a:t>
            </a:r>
          </a:p>
          <a:p>
            <a:pPr>
              <a:lnSpc>
                <a:spcPct val="150000"/>
              </a:lnSpc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D: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关系网广泛而且坚固 </a:t>
            </a:r>
          </a:p>
          <a:p>
            <a:pPr>
              <a:lnSpc>
                <a:spcPct val="150000"/>
              </a:lnSpc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E: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注重小团体和</a:t>
            </a: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个人利益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  <a:sym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61426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 220"/>
          <p:cNvSpPr/>
          <p:nvPr/>
        </p:nvSpPr>
        <p:spPr>
          <a:xfrm>
            <a:off x="-476" y="227171"/>
            <a:ext cx="1969584" cy="400050"/>
          </a:xfrm>
          <a:prstGeom prst="homePlat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100" b="1" dirty="0">
                <a:solidFill>
                  <a:srgbClr val="FFFFFF"/>
                </a:solidFill>
                <a:latin typeface="方正启体简体" panose="03000509000000000000" charset="-122"/>
                <a:ea typeface="方正启体简体" panose="03000509000000000000" charset="-122"/>
              </a:rPr>
              <a:t>题目练习</a:t>
            </a:r>
          </a:p>
        </p:txBody>
      </p:sp>
      <p:sp>
        <p:nvSpPr>
          <p:cNvPr id="3" name="TextBox 6"/>
          <p:cNvSpPr txBox="1"/>
          <p:nvPr/>
        </p:nvSpPr>
        <p:spPr>
          <a:xfrm>
            <a:off x="492163" y="1065008"/>
            <a:ext cx="8229599" cy="256224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以下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有关犹太商人谈判风格的说法正确的有（ ） 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  <a:sym typeface="宋体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A: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善变</a:t>
            </a:r>
          </a:p>
          <a:p>
            <a:pPr>
              <a:lnSpc>
                <a:spcPct val="150000"/>
              </a:lnSpc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B: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友好而坦诚 </a:t>
            </a:r>
          </a:p>
          <a:p>
            <a:pPr>
              <a:lnSpc>
                <a:spcPct val="150000"/>
              </a:lnSpc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C: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交易条件比较苛刻</a:t>
            </a:r>
          </a:p>
          <a:p>
            <a:pPr>
              <a:lnSpc>
                <a:spcPct val="150000"/>
              </a:lnSpc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D: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关系网广泛而且坚固 </a:t>
            </a:r>
          </a:p>
          <a:p>
            <a:pPr>
              <a:lnSpc>
                <a:spcPct val="150000"/>
              </a:lnSpc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E: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注重小团体和</a:t>
            </a: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个人利益         </a:t>
            </a:r>
            <a:r>
              <a:rPr lang="zh-CN" altLang="en-US" sz="18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阿拉伯人</a:t>
            </a:r>
            <a:endParaRPr lang="zh-CN" altLang="en-US" sz="18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itchFamily="2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92163" y="3672784"/>
            <a:ext cx="7902164" cy="484748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答案：</a:t>
            </a:r>
            <a:r>
              <a:rPr lang="en-US" altLang="zh-CN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ABCD</a:t>
            </a:r>
          </a:p>
        </p:txBody>
      </p:sp>
    </p:spTree>
    <p:extLst>
      <p:ext uri="{BB962C8B-B14F-4D97-AF65-F5344CB8AC3E}">
        <p14:creationId xmlns:p14="http://schemas.microsoft.com/office/powerpoint/2010/main" val="2109724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矩形 3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4144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en-US" altLang="zh-CN" sz="27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         </a:t>
            </a:r>
            <a:endParaRPr lang="zh-CN" altLang="en-US" sz="21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817028" y="1346527"/>
            <a:ext cx="7509944" cy="1315745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5400" b="1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  <a:cs typeface="Times New Roman" panose="02020603050405020304" pitchFamily="18" charset="0"/>
              </a:rPr>
              <a:t>下一站   大洋洲与非洲</a:t>
            </a:r>
            <a:endParaRPr lang="en-US" altLang="zh-CN" sz="5400" b="1" dirty="0">
              <a:solidFill>
                <a:schemeClr val="bg1"/>
              </a:solidFill>
              <a:latin typeface="幼圆" panose="02010509060101010101" pitchFamily="49" charset="-122"/>
              <a:ea typeface="幼圆" panose="020105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966957" y="3729072"/>
            <a:ext cx="3427800" cy="553998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100" b="1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  <a:cs typeface="Times New Roman" panose="02020603050405020304" pitchFamily="18" charset="0"/>
              </a:rPr>
              <a:t>谈判风格、礼仪与禁忌</a:t>
            </a:r>
            <a:endParaRPr lang="en-US" altLang="zh-CN" sz="2100" b="1" dirty="0">
              <a:solidFill>
                <a:schemeClr val="bg1"/>
              </a:solidFill>
              <a:latin typeface="幼圆" panose="02010509060101010101" pitchFamily="49" charset="-122"/>
              <a:ea typeface="幼圆" panose="020105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5720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4762" y="251226"/>
            <a:ext cx="1483424" cy="48922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sz="1500"/>
          </a:p>
        </p:txBody>
      </p:sp>
      <p:cxnSp>
        <p:nvCxnSpPr>
          <p:cNvPr id="9" name="直接连接符 8"/>
          <p:cNvCxnSpPr/>
          <p:nvPr/>
        </p:nvCxnSpPr>
        <p:spPr>
          <a:xfrm>
            <a:off x="1478662" y="618463"/>
            <a:ext cx="623404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五边形 10"/>
          <p:cNvSpPr/>
          <p:nvPr/>
        </p:nvSpPr>
        <p:spPr>
          <a:xfrm flipH="1">
            <a:off x="8404045" y="4462554"/>
            <a:ext cx="739955" cy="378042"/>
          </a:xfrm>
          <a:prstGeom prst="homePlate">
            <a:avLst/>
          </a:prstGeom>
          <a:solidFill>
            <a:schemeClr val="bg1">
              <a:lumMod val="50000"/>
            </a:schemeClr>
          </a:solidFill>
          <a:ln w="25400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fld id="{170C0C04-E408-48A9-82A4-3716296300DE}" type="slidenum">
              <a:rPr lang="zh-CN" altLang="en-US" sz="150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87</a:t>
            </a:fld>
            <a:endParaRPr lang="zh-CN" altLang="en-US" sz="1500" kern="0" dirty="0">
              <a:solidFill>
                <a:sysClr val="window" lastClr="FFFFFF"/>
              </a:solidFill>
              <a:latin typeface="Calibri"/>
              <a:ea typeface="宋体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46318" y="2260166"/>
            <a:ext cx="12687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矩形 59"/>
          <p:cNvSpPr/>
          <p:nvPr/>
        </p:nvSpPr>
        <p:spPr>
          <a:xfrm>
            <a:off x="-4763" y="1878565"/>
            <a:ext cx="1257923" cy="346249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>
              <a:defRPr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美洲</a:t>
            </a:r>
            <a:endParaRPr lang="zh-CN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-22628" y="2445234"/>
            <a:ext cx="1257923" cy="484748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欧洲</a:t>
            </a:r>
          </a:p>
        </p:txBody>
      </p:sp>
      <p:sp>
        <p:nvSpPr>
          <p:cNvPr id="64" name="矩形 63"/>
          <p:cNvSpPr/>
          <p:nvPr/>
        </p:nvSpPr>
        <p:spPr>
          <a:xfrm>
            <a:off x="-33562" y="3088782"/>
            <a:ext cx="1257923" cy="484748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亚洲</a:t>
            </a:r>
          </a:p>
        </p:txBody>
      </p:sp>
      <p:sp>
        <p:nvSpPr>
          <p:cNvPr id="29" name="矩形 28"/>
          <p:cNvSpPr/>
          <p:nvPr/>
        </p:nvSpPr>
        <p:spPr>
          <a:xfrm>
            <a:off x="-93879" y="3695742"/>
            <a:ext cx="1632857" cy="655796"/>
          </a:xfrm>
          <a:prstGeom prst="rect">
            <a:avLst/>
          </a:prstGeom>
          <a:solidFill>
            <a:srgbClr val="4144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大洋洲与非洲</a:t>
            </a:r>
          </a:p>
        </p:txBody>
      </p:sp>
      <p:cxnSp>
        <p:nvCxnSpPr>
          <p:cNvPr id="41" name="直接连接符 40"/>
          <p:cNvCxnSpPr/>
          <p:nvPr/>
        </p:nvCxnSpPr>
        <p:spPr>
          <a:xfrm>
            <a:off x="46318" y="2979939"/>
            <a:ext cx="12687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/>
        </p:nvCxnSpPr>
        <p:spPr>
          <a:xfrm>
            <a:off x="46318" y="3665738"/>
            <a:ext cx="12687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/>
        </p:nvCxnSpPr>
        <p:spPr>
          <a:xfrm>
            <a:off x="46318" y="4373309"/>
            <a:ext cx="12687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>
            <a:off x="46318" y="1656009"/>
            <a:ext cx="12687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/>
          <p:cNvSpPr/>
          <p:nvPr/>
        </p:nvSpPr>
        <p:spPr>
          <a:xfrm>
            <a:off x="134571" y="1220826"/>
            <a:ext cx="1257923" cy="346249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>
              <a:defRPr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文化因素</a:t>
            </a:r>
            <a:endParaRPr lang="zh-CN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2" name="直接连接符 21"/>
          <p:cNvCxnSpPr/>
          <p:nvPr/>
        </p:nvCxnSpPr>
        <p:spPr>
          <a:xfrm>
            <a:off x="88170" y="1109447"/>
            <a:ext cx="12687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图片 23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  <a:lum bright="-12000"/>
          </a:blip>
          <a:srcRect r="14947"/>
          <a:stretch/>
        </p:blipFill>
        <p:spPr>
          <a:xfrm>
            <a:off x="3898900" y="1570831"/>
            <a:ext cx="5160136" cy="329710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1688932" y="1393950"/>
            <a:ext cx="2209968" cy="2492990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500" dirty="0"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altLang="zh-CN" sz="1500" dirty="0" smtClean="0">
                <a:latin typeface="微软雅黑" panose="020B0503020204020204" charset="-122"/>
                <a:ea typeface="微软雅黑" panose="020B0503020204020204" charset="-122"/>
              </a:rPr>
              <a:t>  大洋洲包括</a:t>
            </a:r>
            <a:r>
              <a:rPr lang="en-US" altLang="zh-CN" sz="1500" b="1" dirty="0" smtClean="0">
                <a:latin typeface="微软雅黑" panose="020B0503020204020204" charset="-122"/>
                <a:ea typeface="微软雅黑" panose="020B0503020204020204" charset="-122"/>
              </a:rPr>
              <a:t>澳大利亚</a:t>
            </a:r>
            <a:r>
              <a:rPr lang="en-US" altLang="zh-CN" sz="1500" b="1" dirty="0">
                <a:latin typeface="微软雅黑" panose="020B0503020204020204" charset="-122"/>
                <a:ea typeface="微软雅黑" panose="020B0503020204020204" charset="-122"/>
              </a:rPr>
              <a:t>、新西兰</a:t>
            </a:r>
            <a:r>
              <a:rPr lang="en-US" altLang="zh-CN" sz="1500" dirty="0">
                <a:latin typeface="微软雅黑" panose="020B0503020204020204" charset="-122"/>
                <a:ea typeface="微软雅黑" panose="020B0503020204020204" charset="-122"/>
              </a:rPr>
              <a:t>等20多个国家和地区。大洋洲的居民有70%以上是欧洲各国移民，其中以英国和法国的移民后裔居多，多数国家通用英语。</a:t>
            </a:r>
            <a:endParaRPr lang="zh-CN" altLang="en-US" sz="1500" dirty="0"/>
          </a:p>
        </p:txBody>
      </p:sp>
      <p:sp>
        <p:nvSpPr>
          <p:cNvPr id="20" name="文本框 43"/>
          <p:cNvSpPr txBox="1"/>
          <p:nvPr/>
        </p:nvSpPr>
        <p:spPr>
          <a:xfrm>
            <a:off x="11392" y="12700"/>
            <a:ext cx="3887508" cy="238527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1100" dirty="0" smtClean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6.5  </a:t>
            </a:r>
            <a:r>
              <a:rPr lang="zh-CN" altLang="en-US" sz="1100" dirty="0" smtClean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大洋洲与非洲商人</a:t>
            </a:r>
            <a:r>
              <a:rPr lang="zh-CN" altLang="en-US" sz="1100" dirty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的谈判风格、礼仪与禁忌</a:t>
            </a:r>
          </a:p>
        </p:txBody>
      </p:sp>
      <p:sp>
        <p:nvSpPr>
          <p:cNvPr id="23" name="文本框 43"/>
          <p:cNvSpPr txBox="1"/>
          <p:nvPr/>
        </p:nvSpPr>
        <p:spPr>
          <a:xfrm>
            <a:off x="1507462" y="133715"/>
            <a:ext cx="6632246" cy="438582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6.5 </a:t>
            </a:r>
            <a:r>
              <a:rPr lang="zh-CN" altLang="en-US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大洋洲与非洲商人的谈判风格、礼仪与禁忌</a:t>
            </a: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5297" y="608720"/>
            <a:ext cx="1983739" cy="7852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" name="圆角矩形 24"/>
          <p:cNvSpPr/>
          <p:nvPr/>
        </p:nvSpPr>
        <p:spPr>
          <a:xfrm>
            <a:off x="7062596" y="677208"/>
            <a:ext cx="1167003" cy="556318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9915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4762" y="251226"/>
            <a:ext cx="1483424" cy="48922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sz="1500"/>
          </a:p>
        </p:txBody>
      </p:sp>
      <p:cxnSp>
        <p:nvCxnSpPr>
          <p:cNvPr id="9" name="直接连接符 8"/>
          <p:cNvCxnSpPr/>
          <p:nvPr/>
        </p:nvCxnSpPr>
        <p:spPr>
          <a:xfrm>
            <a:off x="1478662" y="618463"/>
            <a:ext cx="623404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五边形 10"/>
          <p:cNvSpPr/>
          <p:nvPr/>
        </p:nvSpPr>
        <p:spPr>
          <a:xfrm flipH="1">
            <a:off x="8404045" y="4462554"/>
            <a:ext cx="739955" cy="378042"/>
          </a:xfrm>
          <a:prstGeom prst="homePlate">
            <a:avLst/>
          </a:prstGeom>
          <a:solidFill>
            <a:schemeClr val="bg1">
              <a:lumMod val="50000"/>
            </a:schemeClr>
          </a:solidFill>
          <a:ln w="25400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fld id="{170C0C04-E408-48A9-82A4-3716296300DE}" type="slidenum">
              <a:rPr lang="zh-CN" altLang="en-US" sz="150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88</a:t>
            </a:fld>
            <a:endParaRPr lang="zh-CN" altLang="en-US" sz="1500" kern="0" dirty="0">
              <a:solidFill>
                <a:sysClr val="window" lastClr="FFFFFF"/>
              </a:solidFill>
              <a:latin typeface="Calibri"/>
              <a:ea typeface="宋体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46318" y="2260166"/>
            <a:ext cx="12687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矩形 59"/>
          <p:cNvSpPr/>
          <p:nvPr/>
        </p:nvSpPr>
        <p:spPr>
          <a:xfrm>
            <a:off x="-4763" y="1878565"/>
            <a:ext cx="1257923" cy="346249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>
              <a:defRPr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美洲</a:t>
            </a:r>
            <a:endParaRPr lang="zh-CN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-22628" y="2445234"/>
            <a:ext cx="1257923" cy="484748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欧洲</a:t>
            </a:r>
          </a:p>
        </p:txBody>
      </p:sp>
      <p:sp>
        <p:nvSpPr>
          <p:cNvPr id="64" name="矩形 63"/>
          <p:cNvSpPr/>
          <p:nvPr/>
        </p:nvSpPr>
        <p:spPr>
          <a:xfrm>
            <a:off x="-33562" y="3088782"/>
            <a:ext cx="1257923" cy="484748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亚洲</a:t>
            </a:r>
          </a:p>
        </p:txBody>
      </p:sp>
      <p:sp>
        <p:nvSpPr>
          <p:cNvPr id="29" name="矩形 28"/>
          <p:cNvSpPr/>
          <p:nvPr/>
        </p:nvSpPr>
        <p:spPr>
          <a:xfrm>
            <a:off x="-93879" y="3695742"/>
            <a:ext cx="1632857" cy="655796"/>
          </a:xfrm>
          <a:prstGeom prst="rect">
            <a:avLst/>
          </a:prstGeom>
          <a:solidFill>
            <a:srgbClr val="4144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大洋洲与非洲</a:t>
            </a:r>
          </a:p>
        </p:txBody>
      </p:sp>
      <p:cxnSp>
        <p:nvCxnSpPr>
          <p:cNvPr id="41" name="直接连接符 40"/>
          <p:cNvCxnSpPr/>
          <p:nvPr/>
        </p:nvCxnSpPr>
        <p:spPr>
          <a:xfrm>
            <a:off x="46318" y="2979939"/>
            <a:ext cx="12687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/>
        </p:nvCxnSpPr>
        <p:spPr>
          <a:xfrm>
            <a:off x="46318" y="3665738"/>
            <a:ext cx="12687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/>
        </p:nvCxnSpPr>
        <p:spPr>
          <a:xfrm>
            <a:off x="46318" y="4373309"/>
            <a:ext cx="12687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>
            <a:off x="46318" y="1656009"/>
            <a:ext cx="12687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/>
          <p:cNvSpPr/>
          <p:nvPr/>
        </p:nvSpPr>
        <p:spPr>
          <a:xfrm>
            <a:off x="134571" y="1220826"/>
            <a:ext cx="1257923" cy="346249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>
              <a:defRPr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文化因素</a:t>
            </a:r>
            <a:endParaRPr lang="zh-CN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2" name="直接连接符 21"/>
          <p:cNvCxnSpPr/>
          <p:nvPr/>
        </p:nvCxnSpPr>
        <p:spPr>
          <a:xfrm>
            <a:off x="88170" y="1109447"/>
            <a:ext cx="12687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圆角矩形 19"/>
          <p:cNvSpPr/>
          <p:nvPr/>
        </p:nvSpPr>
        <p:spPr>
          <a:xfrm>
            <a:off x="2258235" y="844072"/>
            <a:ext cx="4284079" cy="369786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lvl="0">
              <a:spcBef>
                <a:spcPct val="0"/>
              </a:spcBef>
            </a:pPr>
            <a:r>
              <a:rPr lang="zh-CN" altLang="en-US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一、澳大利亚和新西兰商人的谈判风格</a:t>
            </a:r>
          </a:p>
        </p:txBody>
      </p:sp>
      <p:cxnSp>
        <p:nvCxnSpPr>
          <p:cNvPr id="23" name="曲线连接符 22"/>
          <p:cNvCxnSpPr>
            <a:stCxn id="29" idx="3"/>
            <a:endCxn id="20" idx="1"/>
          </p:cNvCxnSpPr>
          <p:nvPr/>
        </p:nvCxnSpPr>
        <p:spPr>
          <a:xfrm flipV="1">
            <a:off x="1538978" y="1028965"/>
            <a:ext cx="719257" cy="2994675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4"/>
          <p:cNvSpPr txBox="1"/>
          <p:nvPr/>
        </p:nvSpPr>
        <p:spPr>
          <a:xfrm>
            <a:off x="2264258" y="1455433"/>
            <a:ext cx="6139787" cy="2839239"/>
          </a:xfrm>
          <a:prstGeom prst="rect">
            <a:avLst/>
          </a:prstGeom>
          <a:noFill/>
          <a:ln w="9525">
            <a:noFill/>
          </a:ln>
        </p:spPr>
        <p:txBody>
          <a:bodyPr wrap="square" lIns="68580" tIns="34290" rIns="68580" bIns="3429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indent="0">
              <a:lnSpc>
                <a:spcPct val="200000"/>
              </a:lnSpc>
              <a:spcBef>
                <a:spcPct val="0"/>
              </a:spcBef>
              <a:buNone/>
            </a:pPr>
            <a:r>
              <a:rPr lang="zh-CN" altLang="en-US" sz="1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澳大利亚：</a:t>
            </a:r>
            <a:r>
              <a:rPr lang="en-US" altLang="zh-CN" sz="1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1</a:t>
            </a:r>
            <a:r>
              <a:rPr lang="en-US" altLang="zh-CN" sz="1800" dirty="0">
                <a:latin typeface="楷体" panose="02010609060101010101" pitchFamily="49" charset="-122"/>
                <a:ea typeface="楷体" panose="02010609060101010101" pitchFamily="49" charset="-122"/>
              </a:rPr>
              <a:t>.各州之间的</a:t>
            </a:r>
            <a:r>
              <a:rPr lang="en-US" altLang="zh-CN" sz="1800" u="sng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地区观念</a:t>
            </a:r>
            <a:r>
              <a:rPr lang="en-US" altLang="zh-CN" sz="1800" dirty="0">
                <a:latin typeface="楷体" panose="02010609060101010101" pitchFamily="49" charset="-122"/>
                <a:ea typeface="楷体" panose="02010609060101010101" pitchFamily="49" charset="-122"/>
              </a:rPr>
              <a:t>比较浓厚。</a:t>
            </a:r>
          </a:p>
          <a:p>
            <a:pPr marL="0" indent="0">
              <a:lnSpc>
                <a:spcPct val="200000"/>
              </a:lnSpc>
              <a:spcBef>
                <a:spcPct val="0"/>
              </a:spcBef>
              <a:buNone/>
            </a:pPr>
            <a:r>
              <a:rPr lang="en-US" altLang="zh-CN" sz="1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          2</a:t>
            </a:r>
            <a:r>
              <a:rPr lang="en-US" altLang="zh-CN" sz="1800" dirty="0">
                <a:latin typeface="楷体" panose="02010609060101010101" pitchFamily="49" charset="-122"/>
                <a:ea typeface="楷体" panose="02010609060101010101" pitchFamily="49" charset="-122"/>
              </a:rPr>
              <a:t>.居民沉着</a:t>
            </a:r>
            <a:r>
              <a:rPr lang="en-US" altLang="zh-CN" sz="1800" u="sng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好静</a:t>
            </a:r>
            <a:r>
              <a:rPr lang="en-US" altLang="zh-CN" sz="1800" dirty="0">
                <a:latin typeface="楷体" panose="02010609060101010101" pitchFamily="49" charset="-122"/>
                <a:ea typeface="楷体" panose="02010609060101010101" pitchFamily="49" charset="-122"/>
              </a:rPr>
              <a:t>，不喜欢生活环境被扰乱。</a:t>
            </a:r>
          </a:p>
          <a:p>
            <a:pPr marL="0" indent="0">
              <a:lnSpc>
                <a:spcPct val="200000"/>
              </a:lnSpc>
              <a:spcBef>
                <a:spcPct val="0"/>
              </a:spcBef>
              <a:buNone/>
            </a:pPr>
            <a:r>
              <a:rPr lang="en-US" altLang="zh-CN" sz="1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          3</a:t>
            </a:r>
            <a:r>
              <a:rPr lang="en-US" altLang="zh-CN" sz="1800" dirty="0">
                <a:latin typeface="楷体" panose="02010609060101010101" pitchFamily="49" charset="-122"/>
                <a:ea typeface="楷体" panose="02010609060101010101" pitchFamily="49" charset="-122"/>
              </a:rPr>
              <a:t>.很重视办事</a:t>
            </a:r>
            <a:r>
              <a:rPr lang="en-US" altLang="zh-CN" sz="1800" u="sng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效率</a:t>
            </a:r>
            <a:r>
              <a:rPr lang="en-US" altLang="zh-CN" sz="1800" dirty="0"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</a:p>
          <a:p>
            <a:pPr marL="0" indent="0">
              <a:lnSpc>
                <a:spcPct val="200000"/>
              </a:lnSpc>
              <a:spcBef>
                <a:spcPct val="0"/>
              </a:spcBef>
              <a:buNone/>
            </a:pPr>
            <a:r>
              <a:rPr lang="en-US" altLang="zh-CN" sz="1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          4</a:t>
            </a:r>
            <a:r>
              <a:rPr lang="en-US" altLang="zh-CN" sz="1800" dirty="0">
                <a:latin typeface="楷体" panose="02010609060101010101" pitchFamily="49" charset="-122"/>
                <a:ea typeface="楷体" panose="02010609060101010101" pitchFamily="49" charset="-122"/>
              </a:rPr>
              <a:t>.待人随和，不拘束，</a:t>
            </a:r>
            <a:r>
              <a:rPr lang="en-US" altLang="zh-CN" sz="1800" u="sng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乐于接受款待</a:t>
            </a:r>
            <a:r>
              <a:rPr lang="en-US" altLang="zh-CN" sz="1800" dirty="0"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</a:p>
          <a:p>
            <a:pPr marL="0" indent="0">
              <a:lnSpc>
                <a:spcPct val="200000"/>
              </a:lnSpc>
              <a:spcBef>
                <a:spcPct val="0"/>
              </a:spcBef>
              <a:buNone/>
            </a:pPr>
            <a:r>
              <a:rPr lang="en-US" altLang="zh-CN" sz="1800" dirty="0" err="1" smtClean="0">
                <a:latin typeface="楷体" panose="02010609060101010101" pitchFamily="49" charset="-122"/>
                <a:ea typeface="楷体" panose="02010609060101010101" pitchFamily="49" charset="-122"/>
              </a:rPr>
              <a:t>新西兰</a:t>
            </a:r>
            <a:r>
              <a:rPr lang="zh-CN" altLang="en-US" sz="1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：</a:t>
            </a:r>
            <a:r>
              <a:rPr lang="en-US" altLang="zh-CN" sz="1800" dirty="0"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en-US" altLang="zh-CN" sz="1800" u="sng" dirty="0" err="1" smtClean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重视信誉</a:t>
            </a:r>
            <a:r>
              <a:rPr lang="en-US" altLang="zh-CN" sz="1800" u="sng" dirty="0" err="1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、</a:t>
            </a:r>
            <a:r>
              <a:rPr lang="en-US" altLang="zh-CN" sz="1800" u="sng" dirty="0" err="1" smtClean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责任心很强</a:t>
            </a:r>
            <a:r>
              <a:rPr lang="zh-CN" altLang="en-US" sz="1800" u="sng" dirty="0" smtClean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，精于谈判，很难应付</a:t>
            </a:r>
            <a:r>
              <a:rPr lang="en-US" altLang="zh-CN" sz="1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  <a:endParaRPr lang="en-US" altLang="zh-CN" sz="18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4" name="文本框 43"/>
          <p:cNvSpPr txBox="1"/>
          <p:nvPr/>
        </p:nvSpPr>
        <p:spPr>
          <a:xfrm>
            <a:off x="1507462" y="133715"/>
            <a:ext cx="6632246" cy="438582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6.5 </a:t>
            </a:r>
            <a:r>
              <a:rPr lang="zh-CN" altLang="en-US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大洋洲与非洲商人的谈判风格、礼仪与禁忌</a:t>
            </a: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7" name="文本框 43"/>
          <p:cNvSpPr txBox="1"/>
          <p:nvPr/>
        </p:nvSpPr>
        <p:spPr>
          <a:xfrm>
            <a:off x="11392" y="12700"/>
            <a:ext cx="3887508" cy="238527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1100" dirty="0" smtClean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6.5.1  </a:t>
            </a:r>
            <a:r>
              <a:rPr lang="zh-CN" altLang="en-US" sz="1100" dirty="0" smtClean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澳大利亚和新西兰商人</a:t>
            </a:r>
            <a:r>
              <a:rPr lang="zh-CN" altLang="en-US" sz="1100" dirty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的谈判风格、礼仪与禁忌</a:t>
            </a:r>
          </a:p>
        </p:txBody>
      </p:sp>
      <p:pic>
        <p:nvPicPr>
          <p:cNvPr id="2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5297" y="608720"/>
            <a:ext cx="1983739" cy="7852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0" name="圆角矩形 29"/>
          <p:cNvSpPr/>
          <p:nvPr/>
        </p:nvSpPr>
        <p:spPr>
          <a:xfrm>
            <a:off x="8404045" y="618463"/>
            <a:ext cx="654991" cy="410502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094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4762" y="251226"/>
            <a:ext cx="1483424" cy="48922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sz="1500"/>
          </a:p>
        </p:txBody>
      </p:sp>
      <p:cxnSp>
        <p:nvCxnSpPr>
          <p:cNvPr id="9" name="直接连接符 8"/>
          <p:cNvCxnSpPr/>
          <p:nvPr/>
        </p:nvCxnSpPr>
        <p:spPr>
          <a:xfrm>
            <a:off x="1478662" y="618463"/>
            <a:ext cx="623404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五边形 10"/>
          <p:cNvSpPr/>
          <p:nvPr/>
        </p:nvSpPr>
        <p:spPr>
          <a:xfrm flipH="1">
            <a:off x="8404045" y="4462554"/>
            <a:ext cx="739955" cy="378042"/>
          </a:xfrm>
          <a:prstGeom prst="homePlate">
            <a:avLst/>
          </a:prstGeom>
          <a:solidFill>
            <a:schemeClr val="bg1">
              <a:lumMod val="50000"/>
            </a:schemeClr>
          </a:solidFill>
          <a:ln w="25400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fld id="{170C0C04-E408-48A9-82A4-3716296300DE}" type="slidenum">
              <a:rPr lang="zh-CN" altLang="en-US" sz="150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89</a:t>
            </a:fld>
            <a:endParaRPr lang="zh-CN" altLang="en-US" sz="1500" kern="0" dirty="0">
              <a:solidFill>
                <a:sysClr val="window" lastClr="FFFFFF"/>
              </a:solidFill>
              <a:latin typeface="Calibri"/>
              <a:ea typeface="宋体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46318" y="2260166"/>
            <a:ext cx="12687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矩形 59"/>
          <p:cNvSpPr/>
          <p:nvPr/>
        </p:nvSpPr>
        <p:spPr>
          <a:xfrm>
            <a:off x="-4763" y="1878565"/>
            <a:ext cx="1257923" cy="346249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>
              <a:defRPr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美洲</a:t>
            </a:r>
            <a:endParaRPr lang="zh-CN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-22628" y="2445234"/>
            <a:ext cx="1257923" cy="484748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欧洲</a:t>
            </a:r>
          </a:p>
        </p:txBody>
      </p:sp>
      <p:sp>
        <p:nvSpPr>
          <p:cNvPr id="64" name="矩形 63"/>
          <p:cNvSpPr/>
          <p:nvPr/>
        </p:nvSpPr>
        <p:spPr>
          <a:xfrm>
            <a:off x="-33562" y="3088782"/>
            <a:ext cx="1257923" cy="484748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亚洲</a:t>
            </a:r>
          </a:p>
        </p:txBody>
      </p:sp>
      <p:sp>
        <p:nvSpPr>
          <p:cNvPr id="29" name="矩形 28"/>
          <p:cNvSpPr/>
          <p:nvPr/>
        </p:nvSpPr>
        <p:spPr>
          <a:xfrm>
            <a:off x="-93879" y="3695742"/>
            <a:ext cx="1632857" cy="655796"/>
          </a:xfrm>
          <a:prstGeom prst="rect">
            <a:avLst/>
          </a:prstGeom>
          <a:solidFill>
            <a:srgbClr val="4144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大洋洲与非洲</a:t>
            </a:r>
          </a:p>
        </p:txBody>
      </p:sp>
      <p:cxnSp>
        <p:nvCxnSpPr>
          <p:cNvPr id="41" name="直接连接符 40"/>
          <p:cNvCxnSpPr/>
          <p:nvPr/>
        </p:nvCxnSpPr>
        <p:spPr>
          <a:xfrm>
            <a:off x="46318" y="2979939"/>
            <a:ext cx="12687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/>
        </p:nvCxnSpPr>
        <p:spPr>
          <a:xfrm>
            <a:off x="46318" y="3665738"/>
            <a:ext cx="12687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/>
        </p:nvCxnSpPr>
        <p:spPr>
          <a:xfrm>
            <a:off x="46318" y="4373309"/>
            <a:ext cx="12687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>
            <a:off x="46318" y="1656009"/>
            <a:ext cx="12687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/>
          <p:cNvSpPr/>
          <p:nvPr/>
        </p:nvSpPr>
        <p:spPr>
          <a:xfrm>
            <a:off x="134571" y="1220826"/>
            <a:ext cx="1257923" cy="346249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>
              <a:defRPr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文化因素</a:t>
            </a:r>
            <a:endParaRPr lang="zh-CN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2" name="直接连接符 21"/>
          <p:cNvCxnSpPr/>
          <p:nvPr/>
        </p:nvCxnSpPr>
        <p:spPr>
          <a:xfrm>
            <a:off x="88170" y="1109447"/>
            <a:ext cx="12687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圆角矩形 19"/>
          <p:cNvSpPr/>
          <p:nvPr/>
        </p:nvSpPr>
        <p:spPr>
          <a:xfrm>
            <a:off x="2045431" y="844072"/>
            <a:ext cx="4901469" cy="369786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lvl="0">
              <a:spcBef>
                <a:spcPct val="0"/>
              </a:spcBef>
            </a:pPr>
            <a:r>
              <a:rPr lang="zh-CN" altLang="en-US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二、非洲商人的谈判风格、礼仪及禁忌（了解）</a:t>
            </a:r>
          </a:p>
        </p:txBody>
      </p:sp>
      <p:cxnSp>
        <p:nvCxnSpPr>
          <p:cNvPr id="23" name="曲线连接符 22"/>
          <p:cNvCxnSpPr>
            <a:stCxn id="29" idx="3"/>
            <a:endCxn id="20" idx="1"/>
          </p:cNvCxnSpPr>
          <p:nvPr/>
        </p:nvCxnSpPr>
        <p:spPr>
          <a:xfrm flipV="1">
            <a:off x="1538978" y="1028965"/>
            <a:ext cx="506453" cy="2994675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4"/>
          <p:cNvSpPr txBox="1"/>
          <p:nvPr/>
        </p:nvSpPr>
        <p:spPr>
          <a:xfrm>
            <a:off x="1955146" y="1447359"/>
            <a:ext cx="6716610" cy="3393237"/>
          </a:xfrm>
          <a:prstGeom prst="rect">
            <a:avLst/>
          </a:prstGeom>
          <a:noFill/>
          <a:ln w="9525">
            <a:noFill/>
          </a:ln>
        </p:spPr>
        <p:txBody>
          <a:bodyPr wrap="square" lIns="68580" tIns="34290" rIns="68580" bIns="3429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indent="0">
              <a:lnSpc>
                <a:spcPct val="200000"/>
              </a:lnSpc>
              <a:spcBef>
                <a:spcPct val="0"/>
              </a:spcBef>
              <a:buNone/>
            </a:pPr>
            <a:r>
              <a:rPr lang="en-US" altLang="zh-CN" sz="1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1.非洲各部族内部的生活</a:t>
            </a:r>
            <a:r>
              <a:rPr lang="en-US" altLang="zh-CN" sz="1800" dirty="0">
                <a:latin typeface="楷体" panose="02010609060101010101" pitchFamily="49" charset="-122"/>
                <a:ea typeface="楷体" panose="02010609060101010101" pitchFamily="49" charset="-122"/>
              </a:rPr>
              <a:t>，具有浓厚的</a:t>
            </a:r>
            <a:r>
              <a:rPr lang="en-US" altLang="zh-CN" sz="1800" u="sng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大家庭色彩</a:t>
            </a:r>
            <a:r>
              <a:rPr lang="en-US" altLang="zh-CN" sz="1800" dirty="0">
                <a:latin typeface="楷体" panose="02010609060101010101" pitchFamily="49" charset="-122"/>
                <a:ea typeface="楷体" panose="02010609060101010101" pitchFamily="49" charset="-122"/>
              </a:rPr>
              <a:t>。他们认为，有钱人帮没钱人是天经地义的。只要其中有人有职业、有收入，他们的亲戚就会来要钱。</a:t>
            </a:r>
          </a:p>
          <a:p>
            <a:pPr marL="0" indent="0">
              <a:lnSpc>
                <a:spcPct val="200000"/>
              </a:lnSpc>
              <a:spcBef>
                <a:spcPct val="0"/>
              </a:spcBef>
              <a:buNone/>
            </a:pPr>
            <a:r>
              <a:rPr lang="en-US" altLang="zh-CN" sz="1800" dirty="0">
                <a:latin typeface="楷体" panose="02010609060101010101" pitchFamily="49" charset="-122"/>
                <a:ea typeface="楷体" panose="02010609060101010101" pitchFamily="49" charset="-122"/>
              </a:rPr>
              <a:t>2.</a:t>
            </a:r>
            <a:r>
              <a:rPr lang="en-US" altLang="zh-CN" sz="1800" u="sng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工作效率低下</a:t>
            </a:r>
            <a:r>
              <a:rPr lang="en-US" altLang="zh-CN" sz="1800" dirty="0">
                <a:latin typeface="楷体" panose="02010609060101010101" pitchFamily="49" charset="-122"/>
                <a:ea typeface="楷体" panose="02010609060101010101" pitchFamily="49" charset="-122"/>
              </a:rPr>
              <a:t>，办事能拖就拖，时间观念极差。</a:t>
            </a:r>
          </a:p>
          <a:p>
            <a:pPr marL="0" indent="0">
              <a:lnSpc>
                <a:spcPct val="200000"/>
              </a:lnSpc>
              <a:spcBef>
                <a:spcPct val="0"/>
              </a:spcBef>
              <a:buNone/>
            </a:pPr>
            <a:r>
              <a:rPr lang="en-US" altLang="zh-CN" sz="1800" dirty="0">
                <a:latin typeface="楷体" panose="02010609060101010101" pitchFamily="49" charset="-122"/>
                <a:ea typeface="楷体" panose="02010609060101010101" pitchFamily="49" charset="-122"/>
              </a:rPr>
              <a:t>3.</a:t>
            </a:r>
            <a:r>
              <a:rPr lang="zh-CN" altLang="en-US" sz="1800" dirty="0">
                <a:latin typeface="楷体" panose="02010609060101010101" pitchFamily="49" charset="-122"/>
                <a:ea typeface="楷体" panose="02010609060101010101" pitchFamily="49" charset="-122"/>
              </a:rPr>
              <a:t>崇尚丰盈，鄙视柳腰，因此在非洲女人面前，</a:t>
            </a:r>
            <a:r>
              <a:rPr lang="zh-CN" altLang="en-US" sz="1800" u="sng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不能提“针”字</a:t>
            </a:r>
            <a:r>
              <a:rPr lang="zh-CN" altLang="en-US" sz="1800" dirty="0"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  <a:endParaRPr lang="en-US" altLang="zh-CN" sz="1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indent="0">
              <a:lnSpc>
                <a:spcPct val="200000"/>
              </a:lnSpc>
              <a:spcBef>
                <a:spcPct val="0"/>
              </a:spcBef>
              <a:buNone/>
            </a:pPr>
            <a:r>
              <a:rPr lang="en-US" altLang="zh-CN" sz="1800" dirty="0">
                <a:latin typeface="楷体" panose="02010609060101010101" pitchFamily="49" charset="-122"/>
                <a:ea typeface="楷体" panose="02010609060101010101" pitchFamily="49" charset="-122"/>
              </a:rPr>
              <a:t>4.</a:t>
            </a:r>
            <a:r>
              <a:rPr lang="zh-CN" altLang="en-US" sz="1800" dirty="0">
                <a:latin typeface="楷体" panose="02010609060101010101" pitchFamily="49" charset="-122"/>
                <a:ea typeface="楷体" panose="02010609060101010101" pitchFamily="49" charset="-122"/>
              </a:rPr>
              <a:t>认为左手不洁，因此</a:t>
            </a:r>
            <a:r>
              <a:rPr lang="zh-CN" altLang="en-US" sz="1800" u="sng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忌讳用左手握手</a:t>
            </a:r>
            <a:r>
              <a:rPr lang="zh-CN" altLang="en-US" sz="1800" dirty="0"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  <a:endParaRPr lang="en-US" altLang="zh-CN" sz="18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4" name="文本框 43"/>
          <p:cNvSpPr txBox="1"/>
          <p:nvPr/>
        </p:nvSpPr>
        <p:spPr>
          <a:xfrm>
            <a:off x="1507462" y="133715"/>
            <a:ext cx="6632246" cy="438582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6.5 </a:t>
            </a:r>
            <a:r>
              <a:rPr lang="zh-CN" altLang="en-US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大洋洲与非洲商人的谈判风格、礼仪与禁忌</a:t>
            </a: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6" name="文本框 43"/>
          <p:cNvSpPr txBox="1"/>
          <p:nvPr/>
        </p:nvSpPr>
        <p:spPr>
          <a:xfrm>
            <a:off x="11392" y="12700"/>
            <a:ext cx="3887508" cy="238527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1100" dirty="0" smtClean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6.5.2  </a:t>
            </a:r>
            <a:r>
              <a:rPr lang="zh-CN" altLang="en-US" sz="1100" dirty="0" smtClean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非洲商人</a:t>
            </a:r>
            <a:r>
              <a:rPr lang="zh-CN" altLang="en-US" sz="1100" dirty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的谈判风格、礼仪与禁忌</a:t>
            </a:r>
          </a:p>
        </p:txBody>
      </p:sp>
      <p:pic>
        <p:nvPicPr>
          <p:cNvPr id="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5297" y="608720"/>
            <a:ext cx="1983739" cy="7852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8" name="圆角矩形 27"/>
          <p:cNvSpPr/>
          <p:nvPr/>
        </p:nvSpPr>
        <p:spPr>
          <a:xfrm>
            <a:off x="8415547" y="1064835"/>
            <a:ext cx="371175" cy="219491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883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直接连接符 27"/>
          <p:cNvCxnSpPr/>
          <p:nvPr/>
        </p:nvCxnSpPr>
        <p:spPr>
          <a:xfrm>
            <a:off x="629841" y="687944"/>
            <a:ext cx="788431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标题 1"/>
          <p:cNvSpPr>
            <a:spLocks noGrp="1"/>
          </p:cNvSpPr>
          <p:nvPr/>
        </p:nvSpPr>
        <p:spPr>
          <a:xfrm>
            <a:off x="723900" y="-25241"/>
            <a:ext cx="7886700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100" b="1" dirty="0">
                <a:latin typeface="微软雅黑" panose="020B0503020204020204" charset="-122"/>
                <a:ea typeface="微软雅黑" panose="020B0503020204020204" charset="-122"/>
                <a:cs typeface="+mn-cs"/>
              </a:rPr>
              <a:t>99%</a:t>
            </a:r>
            <a:r>
              <a:rPr lang="zh-CN" altLang="en-US" sz="2100" b="1" dirty="0">
                <a:latin typeface="微软雅黑" panose="020B0503020204020204" charset="-122"/>
                <a:ea typeface="微软雅黑" panose="020B0503020204020204" charset="-122"/>
                <a:cs typeface="+mn-cs"/>
              </a:rPr>
              <a:t>的家长都忽视的重要育儿法</a:t>
            </a:r>
            <a:r>
              <a:rPr lang="en-US" altLang="zh-CN" sz="2100" b="1" dirty="0">
                <a:latin typeface="微软雅黑" panose="020B0503020204020204" charset="-122"/>
                <a:ea typeface="微软雅黑" panose="020B0503020204020204" charset="-122"/>
                <a:cs typeface="+mn-cs"/>
              </a:rPr>
              <a:t>——</a:t>
            </a:r>
            <a:r>
              <a:rPr lang="zh-CN" altLang="en-US" sz="2100" b="1" dirty="0">
                <a:latin typeface="微软雅黑" panose="020B0503020204020204" charset="-122"/>
                <a:ea typeface="微软雅黑" panose="020B0503020204020204" charset="-122"/>
                <a:cs typeface="+mn-cs"/>
              </a:rPr>
              <a:t>周扬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900" y="869157"/>
            <a:ext cx="2531269" cy="426005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="" xmlns:a16="http://schemas.microsoft.com/office/drawing/2014/main" id="{61F03471-4CEE-499A-B984-5AF8EF8683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011" y="1506446"/>
            <a:ext cx="2441275" cy="244127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8749225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 220"/>
          <p:cNvSpPr/>
          <p:nvPr/>
        </p:nvSpPr>
        <p:spPr>
          <a:xfrm>
            <a:off x="-476" y="227171"/>
            <a:ext cx="1969584" cy="400050"/>
          </a:xfrm>
          <a:prstGeom prst="homePlat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100" b="1" dirty="0">
                <a:solidFill>
                  <a:srgbClr val="FFFFFF"/>
                </a:solidFill>
                <a:latin typeface="方正启体简体" panose="03000509000000000000" charset="-122"/>
                <a:ea typeface="方正启体简体" panose="03000509000000000000" charset="-122"/>
              </a:rPr>
              <a:t>题目练习</a:t>
            </a:r>
          </a:p>
        </p:txBody>
      </p:sp>
      <p:sp>
        <p:nvSpPr>
          <p:cNvPr id="3" name="TextBox 6"/>
          <p:cNvSpPr txBox="1"/>
          <p:nvPr/>
        </p:nvSpPr>
        <p:spPr>
          <a:xfrm>
            <a:off x="492163" y="1065007"/>
            <a:ext cx="8229599" cy="2146742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由于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文化和习俗的关系，在非洲妇女面前不能提及的字是（ ）</a:t>
            </a:r>
          </a:p>
          <a:p>
            <a:pPr>
              <a:lnSpc>
                <a:spcPct val="150000"/>
              </a:lnSpc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A: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针</a:t>
            </a:r>
          </a:p>
          <a:p>
            <a:pPr>
              <a:lnSpc>
                <a:spcPct val="150000"/>
              </a:lnSpc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B: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打</a:t>
            </a:r>
          </a:p>
          <a:p>
            <a:pPr>
              <a:lnSpc>
                <a:spcPct val="150000"/>
              </a:lnSpc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C: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枪</a:t>
            </a:r>
          </a:p>
          <a:p>
            <a:pPr>
              <a:lnSpc>
                <a:spcPct val="150000"/>
              </a:lnSpc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D: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刀</a:t>
            </a:r>
          </a:p>
        </p:txBody>
      </p:sp>
    </p:spTree>
    <p:extLst>
      <p:ext uri="{BB962C8B-B14F-4D97-AF65-F5344CB8AC3E}">
        <p14:creationId xmlns:p14="http://schemas.microsoft.com/office/powerpoint/2010/main" val="2616891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 220"/>
          <p:cNvSpPr/>
          <p:nvPr/>
        </p:nvSpPr>
        <p:spPr>
          <a:xfrm>
            <a:off x="-476" y="227171"/>
            <a:ext cx="1969584" cy="400050"/>
          </a:xfrm>
          <a:prstGeom prst="homePlat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100" b="1" dirty="0">
                <a:solidFill>
                  <a:srgbClr val="FFFFFF"/>
                </a:solidFill>
                <a:latin typeface="方正启体简体" panose="03000509000000000000" charset="-122"/>
                <a:ea typeface="方正启体简体" panose="03000509000000000000" charset="-122"/>
              </a:rPr>
              <a:t>题目练习</a:t>
            </a:r>
          </a:p>
        </p:txBody>
      </p:sp>
      <p:sp>
        <p:nvSpPr>
          <p:cNvPr id="3" name="TextBox 6"/>
          <p:cNvSpPr txBox="1"/>
          <p:nvPr/>
        </p:nvSpPr>
        <p:spPr>
          <a:xfrm>
            <a:off x="492163" y="1065007"/>
            <a:ext cx="8229599" cy="2146742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由于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文化和习俗的关系，在非洲妇女面前不能提及的字是（ ）</a:t>
            </a:r>
          </a:p>
          <a:p>
            <a:pPr>
              <a:lnSpc>
                <a:spcPct val="150000"/>
              </a:lnSpc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A: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针</a:t>
            </a:r>
          </a:p>
          <a:p>
            <a:pPr>
              <a:lnSpc>
                <a:spcPct val="150000"/>
              </a:lnSpc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B: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打</a:t>
            </a:r>
          </a:p>
          <a:p>
            <a:pPr>
              <a:lnSpc>
                <a:spcPct val="150000"/>
              </a:lnSpc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C: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枪</a:t>
            </a:r>
          </a:p>
          <a:p>
            <a:pPr>
              <a:lnSpc>
                <a:spcPct val="150000"/>
              </a:lnSpc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D: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刀</a:t>
            </a:r>
          </a:p>
        </p:txBody>
      </p:sp>
      <p:sp>
        <p:nvSpPr>
          <p:cNvPr id="4" name="矩形 3"/>
          <p:cNvSpPr/>
          <p:nvPr/>
        </p:nvSpPr>
        <p:spPr>
          <a:xfrm>
            <a:off x="492163" y="3431639"/>
            <a:ext cx="7902164" cy="484748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答案：</a:t>
            </a:r>
            <a:r>
              <a:rPr lang="en-US" altLang="zh-CN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2163994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矩形 33"/>
          <p:cNvSpPr/>
          <p:nvPr/>
        </p:nvSpPr>
        <p:spPr>
          <a:xfrm>
            <a:off x="-1" y="0"/>
            <a:ext cx="4652472" cy="5143500"/>
          </a:xfrm>
          <a:prstGeom prst="rect">
            <a:avLst/>
          </a:prstGeom>
          <a:solidFill>
            <a:srgbClr val="4144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en-US" altLang="zh-CN" sz="27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         </a:t>
            </a:r>
            <a:endParaRPr lang="zh-CN" altLang="en-US" sz="21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-117821" y="1857497"/>
            <a:ext cx="4942682" cy="1177245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第六章</a:t>
            </a:r>
            <a:endParaRPr lang="en-US" altLang="zh-CN" sz="2400" dirty="0">
              <a:solidFill>
                <a:schemeClr val="bg1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文化差异对国际商务谈判的影响</a:t>
            </a:r>
          </a:p>
        </p:txBody>
      </p:sp>
      <p:sp>
        <p:nvSpPr>
          <p:cNvPr id="6" name="矩形 5"/>
          <p:cNvSpPr/>
          <p:nvPr/>
        </p:nvSpPr>
        <p:spPr>
          <a:xfrm>
            <a:off x="6644172" y="456640"/>
            <a:ext cx="1215717" cy="553998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21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文化因素</a:t>
            </a:r>
            <a:endParaRPr lang="zh-CN" altLang="zh-CN" sz="2100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644172" y="2197661"/>
            <a:ext cx="1215717" cy="553998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21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欧洲商人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95056" y="1950808"/>
            <a:ext cx="4346316" cy="1072772"/>
            <a:chOff x="126742" y="2601076"/>
            <a:chExt cx="2929025" cy="1130435"/>
          </a:xfrm>
        </p:grpSpPr>
        <p:sp>
          <p:nvSpPr>
            <p:cNvPr id="18" name="Line 29"/>
            <p:cNvSpPr>
              <a:spLocks noChangeShapeType="1"/>
            </p:cNvSpPr>
            <p:nvPr/>
          </p:nvSpPr>
          <p:spPr bwMode="auto">
            <a:xfrm>
              <a:off x="126742" y="2601076"/>
              <a:ext cx="2929025" cy="0"/>
            </a:xfrm>
            <a:prstGeom prst="line">
              <a:avLst/>
            </a:prstGeom>
            <a:noFill/>
            <a:ln w="6350">
              <a:solidFill>
                <a:schemeClr val="bg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5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9" name="Line 32"/>
            <p:cNvSpPr>
              <a:spLocks noChangeShapeType="1"/>
            </p:cNvSpPr>
            <p:nvPr/>
          </p:nvSpPr>
          <p:spPr bwMode="auto">
            <a:xfrm>
              <a:off x="165782" y="3731511"/>
              <a:ext cx="2889985" cy="0"/>
            </a:xfrm>
            <a:prstGeom prst="line">
              <a:avLst/>
            </a:prstGeom>
            <a:noFill/>
            <a:ln w="6350">
              <a:solidFill>
                <a:schemeClr val="bg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5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24" name="矩形 23"/>
          <p:cNvSpPr/>
          <p:nvPr/>
        </p:nvSpPr>
        <p:spPr>
          <a:xfrm>
            <a:off x="6646277" y="1322499"/>
            <a:ext cx="1215717" cy="553998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21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美洲商人</a:t>
            </a:r>
            <a:endParaRPr lang="zh-CN" altLang="zh-CN" sz="2100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6667743" y="3072466"/>
            <a:ext cx="1215717" cy="553998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21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亚洲商人</a:t>
            </a:r>
            <a:endParaRPr lang="zh-CN" altLang="zh-CN" sz="2100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6633492" y="3938325"/>
            <a:ext cx="1754326" cy="553998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21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大洋洲与非洲</a:t>
            </a:r>
            <a:endParaRPr lang="zh-CN" altLang="zh-CN" sz="2100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5530679" y="504184"/>
            <a:ext cx="407676" cy="427832"/>
          </a:xfrm>
          <a:prstGeom prst="roundRect">
            <a:avLst/>
          </a:prstGeom>
          <a:solidFill>
            <a:srgbClr val="41445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/>
          <a:p>
            <a:pPr algn="ctr">
              <a:lnSpc>
                <a:spcPct val="150000"/>
              </a:lnSpc>
              <a:defRPr/>
            </a:pPr>
            <a:r>
              <a:rPr lang="en-US" altLang="zh-CN" sz="27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rPr>
              <a:t>1</a:t>
            </a:r>
            <a:endParaRPr lang="zh-CN" altLang="en-US" sz="2700" dirty="0">
              <a:latin typeface="+mj-lt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5516339" y="1431159"/>
            <a:ext cx="407676" cy="427832"/>
          </a:xfrm>
          <a:prstGeom prst="roundRect">
            <a:avLst/>
          </a:prstGeom>
          <a:solidFill>
            <a:srgbClr val="41445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/>
          <a:p>
            <a:pPr algn="ctr">
              <a:lnSpc>
                <a:spcPct val="150000"/>
              </a:lnSpc>
              <a:defRPr/>
            </a:pPr>
            <a:r>
              <a:rPr lang="en-US" altLang="zh-CN" sz="27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rPr>
              <a:t>2</a:t>
            </a:r>
            <a:endParaRPr lang="zh-CN" altLang="en-US" sz="2700" dirty="0">
              <a:latin typeface="+mj-lt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5530679" y="2305419"/>
            <a:ext cx="407676" cy="427832"/>
          </a:xfrm>
          <a:prstGeom prst="roundRect">
            <a:avLst/>
          </a:prstGeom>
          <a:solidFill>
            <a:srgbClr val="41445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/>
          <a:p>
            <a:pPr algn="ctr">
              <a:lnSpc>
                <a:spcPct val="150000"/>
              </a:lnSpc>
              <a:defRPr/>
            </a:pPr>
            <a:r>
              <a:rPr lang="en-US" altLang="zh-CN" sz="27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rPr>
              <a:t>3</a:t>
            </a:r>
            <a:endParaRPr lang="zh-CN" altLang="en-US" sz="2700" dirty="0">
              <a:latin typeface="+mj-lt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5516339" y="3164291"/>
            <a:ext cx="407676" cy="446312"/>
          </a:xfrm>
          <a:prstGeom prst="roundRect">
            <a:avLst/>
          </a:prstGeom>
          <a:solidFill>
            <a:srgbClr val="41445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/>
          <a:p>
            <a:pPr algn="ctr">
              <a:lnSpc>
                <a:spcPct val="150000"/>
              </a:lnSpc>
              <a:defRPr/>
            </a:pPr>
            <a:r>
              <a:rPr lang="en-US" altLang="zh-CN" sz="27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rPr>
              <a:t>4</a:t>
            </a:r>
            <a:endParaRPr lang="zh-CN" altLang="en-US" sz="2700" dirty="0">
              <a:latin typeface="+mj-lt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22" name="圆角矩形 21"/>
          <p:cNvSpPr/>
          <p:nvPr/>
        </p:nvSpPr>
        <p:spPr>
          <a:xfrm>
            <a:off x="5530679" y="3988929"/>
            <a:ext cx="407676" cy="446312"/>
          </a:xfrm>
          <a:prstGeom prst="roundRect">
            <a:avLst/>
          </a:prstGeom>
          <a:solidFill>
            <a:srgbClr val="41445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/>
          <a:p>
            <a:pPr algn="ctr">
              <a:lnSpc>
                <a:spcPct val="150000"/>
              </a:lnSpc>
              <a:defRPr/>
            </a:pPr>
            <a:r>
              <a:rPr lang="en-US" altLang="zh-CN" sz="27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rPr>
              <a:t>5</a:t>
            </a:r>
            <a:endParaRPr lang="zh-CN" altLang="en-US" sz="2700" dirty="0">
              <a:latin typeface="+mj-lt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2964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12115836"/>
  <p:tag name="MH_LIBRARY" val="GRAPHIC"/>
  <p:tag name="MH_ORDER" val="Freeform 12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12115836"/>
  <p:tag name="MH_LIBRARY" val="GRAPHIC"/>
  <p:tag name="MH_ORDER" val="Freeform 12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12115836"/>
  <p:tag name="MH_LIBRARY" val="GRAPHIC"/>
  <p:tag name="MH_ORDER" val="Oval 36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12115836"/>
  <p:tag name="MH_LIBRARY" val="GRAPHIC"/>
  <p:tag name="MH_ORDER" val="Oval 37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12115836"/>
  <p:tag name="MH_LIBRARY" val="GRAPHIC"/>
  <p:tag name="MH_ORDER" val="Freeform 12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12115836"/>
  <p:tag name="MH_LIBRARY" val="GRAPHIC"/>
  <p:tag name="MH_ORDER" val="Oval 36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12115836"/>
  <p:tag name="MH_LIBRARY" val="GRAPHIC"/>
  <p:tag name="MH_ORDER" val="Oval 37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12115836"/>
  <p:tag name="MH_LIBRARY" val="GRAPHIC"/>
  <p:tag name="MH_ORDER" val="Freeform 12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12115836"/>
  <p:tag name="MH_LIBRARY" val="GRAPHIC"/>
  <p:tag name="MH_ORDER" val="Oval 36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12115836"/>
  <p:tag name="MH_LIBRARY" val="GRAPHIC"/>
  <p:tag name="MH_ORDER" val="Oval 37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12115836"/>
  <p:tag name="MH_LIBRARY" val="GRAPHIC"/>
  <p:tag name="MH_ORDER" val="Freeform 1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12115836"/>
  <p:tag name="MH_LIBRARY" val="GRAPHIC"/>
  <p:tag name="MH_ORDER" val="Oval 36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12115836"/>
  <p:tag name="MH_LIBRARY" val="GRAPHIC"/>
  <p:tag name="MH_ORDER" val="Oval 36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12115836"/>
  <p:tag name="MH_LIBRARY" val="GRAPHIC"/>
  <p:tag name="MH_ORDER" val="Oval 37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12115836"/>
  <p:tag name="MH_LIBRARY" val="GRAPHIC"/>
  <p:tag name="KSO_WM_TEMPLATE_CATEGORY" val="custom"/>
  <p:tag name="KSO_WM_TEMPLATE_INDEX" val="160543"/>
  <p:tag name="KSO_WM_TAG_VERSION" val="1.0"/>
  <p:tag name="KSO_WM_SLIDE_ID" val="custom160543_12"/>
  <p:tag name="KSO_WM_SLIDE_INDEX" val="12"/>
  <p:tag name="KSO_WM_SLIDE_ITEM_CNT" val="1"/>
  <p:tag name="KSO_WM_SLIDE_LAYOUT" val="f_e"/>
  <p:tag name="KSO_WM_SLIDE_LAYOUT_CNT" val="1_1"/>
  <p:tag name="KSO_WM_SLIDE_TYPE" val="sectionTitle"/>
  <p:tag name="KSO_WM_BEAUTIFY_FLAG" val="#wm#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OPIC_ID" val="2869567"/>
  <p:tag name="KSO_WM_TEMPLATE_OUTLINE_ID" val="15"/>
  <p:tag name="KSO_WM_TEMPLATE_SCENE_ID" val="1"/>
  <p:tag name="KSO_WM_TEMPLATE_JOB_ID" val="2"/>
  <p:tag name="KSO_WM_TEMPLATE_TOPIC_DEFAULT" val="1"/>
  <p:tag name="KSO_WM_SLIDE_MODEL_TYPE" val="timelin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OPIC_ID" val="2869567"/>
  <p:tag name="KSO_WM_TEMPLATE_OUTLINE_ID" val="15"/>
  <p:tag name="KSO_WM_TEMPLATE_SCENE_ID" val="1"/>
  <p:tag name="KSO_WM_TEMPLATE_JOB_ID" val="2"/>
  <p:tag name="KSO_WM_TEMPLATE_TOPIC_DEFAULT" val="1"/>
  <p:tag name="KSO_WM_SLIDE_MODEL_TYPE" val="timelin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12115836"/>
  <p:tag name="MH_LIBRARY" val="GRAPHIC"/>
  <p:tag name="KSO_WM_TEMPLATE_CATEGORY" val="custom"/>
  <p:tag name="KSO_WM_TEMPLATE_INDEX" val="160543"/>
  <p:tag name="KSO_WM_TAG_VERSION" val="1.0"/>
  <p:tag name="KSO_WM_SLIDE_ID" val="custom160543_12"/>
  <p:tag name="KSO_WM_SLIDE_INDEX" val="12"/>
  <p:tag name="KSO_WM_SLIDE_ITEM_CNT" val="1"/>
  <p:tag name="KSO_WM_SLIDE_LAYOUT" val="f_e"/>
  <p:tag name="KSO_WM_SLIDE_LAYOUT_CNT" val="1_1"/>
  <p:tag name="KSO_WM_SLIDE_TYPE" val="sectionTitle"/>
  <p:tag name="KSO_WM_BEAUTIFY_FLAG" val="#wm#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OPIC_ID" val="2869567"/>
  <p:tag name="KSO_WM_TEMPLATE_OUTLINE_ID" val="15"/>
  <p:tag name="KSO_WM_TEMPLATE_SCENE_ID" val="1"/>
  <p:tag name="KSO_WM_TEMPLATE_JOB_ID" val="2"/>
  <p:tag name="KSO_WM_TEMPLATE_TOPIC_DEFAULT" val="1"/>
  <p:tag name="KSO_WM_SLIDE_MODEL_TYPE" val="timelin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OPIC_ID" val="2869567"/>
  <p:tag name="KSO_WM_TEMPLATE_OUTLINE_ID" val="15"/>
  <p:tag name="KSO_WM_TEMPLATE_SCENE_ID" val="1"/>
  <p:tag name="KSO_WM_TEMPLATE_JOB_ID" val="2"/>
  <p:tag name="KSO_WM_TEMPLATE_TOPIC_DEFAULT" val="1"/>
  <p:tag name="KSO_WM_SLIDE_MODEL_TYPE" val="timelin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OPIC_ID" val="2869567"/>
  <p:tag name="KSO_WM_TEMPLATE_OUTLINE_ID" val="15"/>
  <p:tag name="KSO_WM_TEMPLATE_SCENE_ID" val="1"/>
  <p:tag name="KSO_WM_TEMPLATE_JOB_ID" val="2"/>
  <p:tag name="KSO_WM_TEMPLATE_TOPIC_DEFAULT" val="1"/>
  <p:tag name="KSO_WM_SLIDE_MODEL_TYPE" val="timelin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OPIC_ID" val="2869567"/>
  <p:tag name="KSO_WM_TEMPLATE_OUTLINE_ID" val="15"/>
  <p:tag name="KSO_WM_TEMPLATE_SCENE_ID" val="1"/>
  <p:tag name="KSO_WM_TEMPLATE_JOB_ID" val="2"/>
  <p:tag name="KSO_WM_TEMPLATE_TOPIC_DEFAULT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12115836"/>
  <p:tag name="MH_LIBRARY" val="GRAPHIC"/>
  <p:tag name="MH_ORDER" val="Oval 37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OPIC_ID" val="2869567"/>
  <p:tag name="KSO_WM_TEMPLATE_OUTLINE_ID" val="15"/>
  <p:tag name="KSO_WM_TEMPLATE_SCENE_ID" val="1"/>
  <p:tag name="KSO_WM_TEMPLATE_JOB_ID" val="2"/>
  <p:tag name="KSO_WM_TEMPLATE_TOPIC_DEFAULT" val="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12115836"/>
  <p:tag name="MH_LIBRARY" val="GRAPHIC"/>
  <p:tag name="KSO_WM_TEMPLATE_CATEGORY" val="custom"/>
  <p:tag name="KSO_WM_TEMPLATE_INDEX" val="160543"/>
  <p:tag name="KSO_WM_TAG_VERSION" val="1.0"/>
  <p:tag name="KSO_WM_SLIDE_ID" val="custom160543_12"/>
  <p:tag name="KSO_WM_SLIDE_INDEX" val="12"/>
  <p:tag name="KSO_WM_SLIDE_ITEM_CNT" val="1"/>
  <p:tag name="KSO_WM_SLIDE_LAYOUT" val="f_e"/>
  <p:tag name="KSO_WM_SLIDE_LAYOUT_CNT" val="1_1"/>
  <p:tag name="KSO_WM_SLIDE_TYPE" val="sectionTitle"/>
  <p:tag name="KSO_WM_BEAUTIFY_FLAG" val="#wm#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OPIC_ID" val="2869567"/>
  <p:tag name="KSO_WM_TEMPLATE_OUTLINE_ID" val="15"/>
  <p:tag name="KSO_WM_TEMPLATE_SCENE_ID" val="1"/>
  <p:tag name="KSO_WM_TEMPLATE_JOB_ID" val="2"/>
  <p:tag name="KSO_WM_TEMPLATE_TOPIC_DEFAULT" val="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OPIC_ID" val="2869567"/>
  <p:tag name="KSO_WM_TEMPLATE_OUTLINE_ID" val="15"/>
  <p:tag name="KSO_WM_TEMPLATE_SCENE_ID" val="1"/>
  <p:tag name="KSO_WM_TEMPLATE_JOB_ID" val="2"/>
  <p:tag name="KSO_WM_TEMPLATE_TOPIC_DEFAULT" val="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12115836"/>
  <p:tag name="MH_LIBRARY" val="GRAPHIC"/>
  <p:tag name="KSO_WM_TEMPLATE_CATEGORY" val="custom"/>
  <p:tag name="KSO_WM_TEMPLATE_INDEX" val="160543"/>
  <p:tag name="KSO_WM_TAG_VERSION" val="1.0"/>
  <p:tag name="KSO_WM_SLIDE_ID" val="custom160543_12"/>
  <p:tag name="KSO_WM_SLIDE_INDEX" val="12"/>
  <p:tag name="KSO_WM_SLIDE_ITEM_CNT" val="1"/>
  <p:tag name="KSO_WM_SLIDE_LAYOUT" val="f_e"/>
  <p:tag name="KSO_WM_SLIDE_LAYOUT_CNT" val="1_1"/>
  <p:tag name="KSO_WM_SLIDE_TYPE" val="sectionTitle"/>
  <p:tag name="KSO_WM_BEAUTIFY_FLAG" val="#wm#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OPIC_ID" val="2869567"/>
  <p:tag name="KSO_WM_TEMPLATE_OUTLINE_ID" val="15"/>
  <p:tag name="KSO_WM_TEMPLATE_SCENE_ID" val="1"/>
  <p:tag name="KSO_WM_TEMPLATE_JOB_ID" val="2"/>
  <p:tag name="KSO_WM_TEMPLATE_TOPIC_DEFAULT" val="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12115836"/>
  <p:tag name="MH_LIBRARY" val="GRAPHIC"/>
  <p:tag name="KSO_WM_TEMPLATE_CATEGORY" val="custom"/>
  <p:tag name="KSO_WM_TEMPLATE_INDEX" val="160543"/>
  <p:tag name="KSO_WM_TAG_VERSION" val="1.0"/>
  <p:tag name="KSO_WM_SLIDE_ID" val="custom160543_12"/>
  <p:tag name="KSO_WM_SLIDE_INDEX" val="12"/>
  <p:tag name="KSO_WM_SLIDE_ITEM_CNT" val="1"/>
  <p:tag name="KSO_WM_SLIDE_LAYOUT" val="f_e"/>
  <p:tag name="KSO_WM_SLIDE_LAYOUT_CNT" val="1_1"/>
  <p:tag name="KSO_WM_SLIDE_TYPE" val="sectionTitle"/>
  <p:tag name="KSO_WM_BEAUTIFY_FLAG" val="#wm#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OPIC_ID" val="2869567"/>
  <p:tag name="KSO_WM_TEMPLATE_OUTLINE_ID" val="15"/>
  <p:tag name="KSO_WM_TEMPLATE_SCENE_ID" val="1"/>
  <p:tag name="KSO_WM_TEMPLATE_JOB_ID" val="2"/>
  <p:tag name="KSO_WM_TEMPLATE_TOPIC_DEFAULT" val="1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OPIC_ID" val="2869567"/>
  <p:tag name="KSO_WM_TEMPLATE_OUTLINE_ID" val="15"/>
  <p:tag name="KSO_WM_TEMPLATE_SCENE_ID" val="1"/>
  <p:tag name="KSO_WM_TEMPLATE_JOB_ID" val="2"/>
  <p:tag name="KSO_WM_TEMPLATE_TOPIC_DEFAULT" val="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OPIC_ID" val="2869567"/>
  <p:tag name="KSO_WM_TEMPLATE_OUTLINE_ID" val="15"/>
  <p:tag name="KSO_WM_TEMPLATE_SCENE_ID" val="1"/>
  <p:tag name="KSO_WM_TEMPLATE_JOB_ID" val="2"/>
  <p:tag name="KSO_WM_TEMPLATE_TOPIC_DEFAULT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12115836"/>
  <p:tag name="MH_LIBRARY" val="GRAPHIC"/>
  <p:tag name="MH_ORDER" val="Freeform 12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12115836"/>
  <p:tag name="MH_LIBRARY" val="GRAPHIC"/>
  <p:tag name="KSO_WM_TEMPLATE_CATEGORY" val="custom"/>
  <p:tag name="KSO_WM_TEMPLATE_INDEX" val="160543"/>
  <p:tag name="KSO_WM_TAG_VERSION" val="1.0"/>
  <p:tag name="KSO_WM_SLIDE_ID" val="custom160543_12"/>
  <p:tag name="KSO_WM_SLIDE_INDEX" val="12"/>
  <p:tag name="KSO_WM_SLIDE_ITEM_CNT" val="1"/>
  <p:tag name="KSO_WM_SLIDE_LAYOUT" val="f_e"/>
  <p:tag name="KSO_WM_SLIDE_LAYOUT_CNT" val="1_1"/>
  <p:tag name="KSO_WM_SLIDE_TYPE" val="sectionTitle"/>
  <p:tag name="KSO_WM_BEAUTIFY_FLAG" val="#wm#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OPIC_ID" val="2869567"/>
  <p:tag name="KSO_WM_TEMPLATE_OUTLINE_ID" val="15"/>
  <p:tag name="KSO_WM_TEMPLATE_SCENE_ID" val="1"/>
  <p:tag name="KSO_WM_TEMPLATE_JOB_ID" val="2"/>
  <p:tag name="KSO_WM_TEMPLATE_TOPIC_DEFAULT" val="1"/>
  <p:tag name="KSO_WM_SLIDE_MODEL_TYPE" val="timeline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OPIC_ID" val="2869567"/>
  <p:tag name="KSO_WM_TEMPLATE_OUTLINE_ID" val="15"/>
  <p:tag name="KSO_WM_TEMPLATE_SCENE_ID" val="1"/>
  <p:tag name="KSO_WM_TEMPLATE_JOB_ID" val="2"/>
  <p:tag name="KSO_WM_TEMPLATE_TOPIC_DEFAULT" val="1"/>
  <p:tag name="KSO_WM_SLIDE_MODEL_TYPE" val="timeline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12115836"/>
  <p:tag name="MH_LIBRARY" val="GRAPHIC"/>
  <p:tag name="KSO_WM_TEMPLATE_CATEGORY" val="custom"/>
  <p:tag name="KSO_WM_TEMPLATE_INDEX" val="160543"/>
  <p:tag name="KSO_WM_TAG_VERSION" val="1.0"/>
  <p:tag name="KSO_WM_SLIDE_ID" val="custom160543_12"/>
  <p:tag name="KSO_WM_SLIDE_INDEX" val="12"/>
  <p:tag name="KSO_WM_SLIDE_ITEM_CNT" val="1"/>
  <p:tag name="KSO_WM_SLIDE_LAYOUT" val="f_e"/>
  <p:tag name="KSO_WM_SLIDE_LAYOUT_CNT" val="1_1"/>
  <p:tag name="KSO_WM_SLIDE_TYPE" val="sectionTitle"/>
  <p:tag name="KSO_WM_BEAUTIFY_FLAG" val="#wm#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OPIC_ID" val="2869567"/>
  <p:tag name="KSO_WM_TEMPLATE_OUTLINE_ID" val="15"/>
  <p:tag name="KSO_WM_TEMPLATE_SCENE_ID" val="1"/>
  <p:tag name="KSO_WM_TEMPLATE_JOB_ID" val="2"/>
  <p:tag name="KSO_WM_TEMPLATE_TOPIC_DEFAULT" val="1"/>
  <p:tag name="KSO_WM_SLIDE_MODEL_TYPE" val="timeline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OPIC_ID" val="2869567"/>
  <p:tag name="KSO_WM_TEMPLATE_OUTLINE_ID" val="15"/>
  <p:tag name="KSO_WM_TEMPLATE_SCENE_ID" val="1"/>
  <p:tag name="KSO_WM_TEMPLATE_JOB_ID" val="2"/>
  <p:tag name="KSO_WM_TEMPLATE_TOPIC_DEFAULT" val="1"/>
  <p:tag name="KSO_WM_SLIDE_MODEL_TYPE" val="timelin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12115836"/>
  <p:tag name="MH_LIBRARY" val="GRAPHIC"/>
  <p:tag name="MH_ORDER" val="Oval 36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12115836"/>
  <p:tag name="MH_LIBRARY" val="GRAPHIC"/>
  <p:tag name="MH_ORDER" val="Oval 37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12115836"/>
  <p:tag name="MH_LIBRARY" val="GRAPHIC"/>
  <p:tag name="MH_ORDER" val="Freeform 1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12115836"/>
  <p:tag name="MH_LIBRARY" val="GRAPHIC"/>
  <p:tag name="MH_ORDER" val="Oval 36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12115836"/>
  <p:tag name="MH_LIBRARY" val="GRAPHIC"/>
  <p:tag name="MH_ORDER" val="Oval 37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4360</TotalTime>
  <Words>5001</Words>
  <Application>Microsoft Office PowerPoint</Application>
  <PresentationFormat>全屏显示(16:9)</PresentationFormat>
  <Paragraphs>906</Paragraphs>
  <Slides>92</Slides>
  <Notes>87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92</vt:i4>
      </vt:variant>
    </vt:vector>
  </HeadingPairs>
  <TitlesOfParts>
    <vt:vector size="93" baseType="lpstr">
      <vt:lpstr>Office 主题</vt:lpstr>
      <vt:lpstr>π 学 院</vt:lpstr>
      <vt:lpstr>PowerPoint 演示文稿</vt:lpstr>
      <vt:lpstr>PowerPoint 演示文稿</vt:lpstr>
      <vt:lpstr>自 变 量 学 院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芝 士 学 院</vt:lpstr>
      <vt:lpstr>PowerPoint 演示文稿</vt:lpstr>
      <vt:lpstr>PowerPoint 演示文稿</vt:lpstr>
      <vt:lpstr>睿 博 学 院</vt:lpstr>
      <vt:lpstr>PowerPoint 演示文稿</vt:lpstr>
      <vt:lpstr>劳 伦 斯 学 院</vt:lpstr>
      <vt:lpstr>PowerPoint 演示文稿</vt:lpstr>
      <vt:lpstr>PowerPoint 演示文稿</vt:lpstr>
      <vt:lpstr>PowerPoint 演示文稿</vt:lpstr>
      <vt:lpstr>狐 逻 学 院</vt:lpstr>
      <vt:lpstr>PowerPoint 演示文稿</vt:lpstr>
      <vt:lpstr>PowerPoint 演示文稿</vt:lpstr>
      <vt:lpstr>集 团 学 术 中 心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Asmin</dc:creator>
  <cp:lastModifiedBy>thy</cp:lastModifiedBy>
  <cp:revision>417</cp:revision>
  <dcterms:created xsi:type="dcterms:W3CDTF">2018-05-15T04:43:17Z</dcterms:created>
  <dcterms:modified xsi:type="dcterms:W3CDTF">2018-12-27T05:38:01Z</dcterms:modified>
</cp:coreProperties>
</file>